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sldIdLst>
    <p:sldId id="304" r:id="rId5"/>
    <p:sldId id="314" r:id="rId6"/>
    <p:sldId id="308" r:id="rId7"/>
    <p:sldId id="288" r:id="rId8"/>
    <p:sldId id="310" r:id="rId9"/>
    <p:sldId id="299" r:id="rId10"/>
    <p:sldId id="318" r:id="rId11"/>
    <p:sldId id="317" r:id="rId12"/>
    <p:sldId id="258" r:id="rId13"/>
    <p:sldId id="303" r:id="rId14"/>
    <p:sldId id="320" r:id="rId15"/>
    <p:sldId id="328" r:id="rId16"/>
    <p:sldId id="319" r:id="rId17"/>
    <p:sldId id="301" r:id="rId18"/>
    <p:sldId id="322" r:id="rId19"/>
    <p:sldId id="323" r:id="rId20"/>
    <p:sldId id="311" r:id="rId21"/>
    <p:sldId id="324" r:id="rId22"/>
    <p:sldId id="325" r:id="rId23"/>
    <p:sldId id="326" r:id="rId24"/>
    <p:sldId id="327" r:id="rId25"/>
    <p:sldId id="313"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EDF9FD"/>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3DDD4C-0FA8-CC4D-B567-9E0D25E37563}" v="8766" dt="2022-08-17T17:36:40.351"/>
    <p1510:client id="{BDD9C5B6-0C56-48DD-8299-5ED72FC2F346}" v="43" vWet="45" dt="2022-08-17T16:42:56.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479"/>
  </p:normalViewPr>
  <p:slideViewPr>
    <p:cSldViewPr snapToGrid="0">
      <p:cViewPr>
        <p:scale>
          <a:sx n="99" d="100"/>
          <a:sy n="99" d="100"/>
        </p:scale>
        <p:origin x="1056" y="336"/>
      </p:cViewPr>
      <p:guideLst>
        <p:guide pos="6504"/>
        <p:guide orient="horz" pos="3696"/>
        <p:guide orient="horz" pos="19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8/17/22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a:p>
        </p:txBody>
      </p:sp>
    </p:spTree>
    <p:extLst>
      <p:ext uri="{BB962C8B-B14F-4D97-AF65-F5344CB8AC3E}">
        <p14:creationId xmlns:p14="http://schemas.microsoft.com/office/powerpoint/2010/main" val="327875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Avenir Next" panose="020B0503020202020204" pitchFamily="34" charset="0"/>
              </a:rPr>
              <a:t>2252 Data Analyst Job roles , Job Vacancies spread across 40 states, Varying positions including senior and junior Business types including charities, public and privately owned</a:t>
            </a:r>
          </a:p>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a:p>
        </p:txBody>
      </p:sp>
    </p:spTree>
    <p:extLst>
      <p:ext uri="{BB962C8B-B14F-4D97-AF65-F5344CB8AC3E}">
        <p14:creationId xmlns:p14="http://schemas.microsoft.com/office/powerpoint/2010/main" val="2006828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a:p>
        </p:txBody>
      </p:sp>
    </p:spTree>
    <p:extLst>
      <p:ext uri="{BB962C8B-B14F-4D97-AF65-F5344CB8AC3E}">
        <p14:creationId xmlns:p14="http://schemas.microsoft.com/office/powerpoint/2010/main" val="23988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22</a:t>
            </a:fld>
            <a:endParaRPr lang="en-US"/>
          </a:p>
        </p:txBody>
      </p:sp>
    </p:spTree>
    <p:extLst>
      <p:ext uri="{BB962C8B-B14F-4D97-AF65-F5344CB8AC3E}">
        <p14:creationId xmlns:p14="http://schemas.microsoft.com/office/powerpoint/2010/main" val="218321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6.53</a:t>
            </a:r>
          </a:p>
          <a:p>
            <a:pPr algn="ctr"/>
            <a:endParaRPr lang="en-US"/>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a:t>CLICK TO EDIT TITLE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a:t>Item Title</a:t>
            </a:r>
            <a:endParaRPr lang="en-ZA"/>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a:t>Month, Year</a:t>
            </a:r>
            <a:endParaRPr lang="en-ZA"/>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2</a:t>
            </a:r>
            <a:endParaRPr lang="en-ZA"/>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3</a:t>
            </a:r>
            <a:endParaRPr lang="en-ZA"/>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4</a:t>
            </a:r>
            <a:endParaRPr lang="en-ZA"/>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normAutofit fontScale="90000"/>
          </a:bodyPr>
          <a:lstStyle/>
          <a:p>
            <a:r>
              <a:rPr lang="en-US"/>
              <a:t>Project 1 – </a:t>
            </a:r>
            <a:br>
              <a:rPr lang="en-US"/>
            </a:br>
            <a:r>
              <a:rPr lang="en-US"/>
              <a:t>Soft skill Data analysis</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a:t>Aodhnait Elliott (Minnie)</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414810" y="326491"/>
            <a:ext cx="10515600" cy="972452"/>
          </a:xfrm>
        </p:spPr>
        <p:txBody>
          <a:bodyPr>
            <a:normAutofit/>
          </a:bodyPr>
          <a:lstStyle/>
          <a:p>
            <a:r>
              <a:rPr lang="en-ZA" sz="3200" dirty="0"/>
              <a:t>High Level Analysis</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p:txBody>
          <a:bodyPr/>
          <a:lstStyle/>
          <a:p>
            <a:r>
              <a:rPr lang="en-US"/>
              <a:t>7/1/20XX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p:txBody>
          <a:bodyPr/>
          <a:lstStyle/>
          <a:p>
            <a:r>
              <a:rPr lang="en-ZA"/>
              <a:t>Pitch deck title</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p:txBody>
          <a:bodyPr/>
          <a:lstStyle/>
          <a:p>
            <a:fld id="{B5CEABB6-07DC-46E8-9B57-56EC44A396E5}" type="slidenum">
              <a:rPr lang="en-US" smtClean="0"/>
              <a:pPr/>
              <a:t>10</a:t>
            </a:fld>
            <a:endParaRPr lang="en-US"/>
          </a:p>
        </p:txBody>
      </p:sp>
      <p:sp>
        <p:nvSpPr>
          <p:cNvPr id="21" name="TextBox 20">
            <a:extLst>
              <a:ext uri="{FF2B5EF4-FFF2-40B4-BE49-F238E27FC236}">
                <a16:creationId xmlns:a16="http://schemas.microsoft.com/office/drawing/2014/main" id="{48454660-4879-4835-EDB6-23E766840FC5}"/>
              </a:ext>
            </a:extLst>
          </p:cNvPr>
          <p:cNvSpPr txBox="1"/>
          <p:nvPr/>
        </p:nvSpPr>
        <p:spPr>
          <a:xfrm>
            <a:off x="6501951" y="3593565"/>
            <a:ext cx="5342579" cy="1169551"/>
          </a:xfrm>
          <a:prstGeom prst="rect">
            <a:avLst/>
          </a:prstGeom>
          <a:noFill/>
        </p:spPr>
        <p:txBody>
          <a:bodyPr wrap="square" rtlCol="0">
            <a:spAutoFit/>
          </a:bodyPr>
          <a:lstStyle/>
          <a:p>
            <a:pPr algn="just"/>
            <a:r>
              <a:rPr lang="en-US" sz="1400" dirty="0"/>
              <a:t>We can see that is evident that a lot of employers now look for soft skills when hiring data analysts as 87% of the job advertisements included in the data set referenced soft skills in their job descriptions. Over the next few slides, I am going to try and pinpoint what soft skill groups employers </a:t>
            </a:r>
          </a:p>
        </p:txBody>
      </p:sp>
      <p:pic>
        <p:nvPicPr>
          <p:cNvPr id="5" name="Picture 4">
            <a:extLst>
              <a:ext uri="{FF2B5EF4-FFF2-40B4-BE49-F238E27FC236}">
                <a16:creationId xmlns:a16="http://schemas.microsoft.com/office/drawing/2014/main" id="{21C85583-0108-8E7D-A568-740F08FD283C}"/>
              </a:ext>
            </a:extLst>
          </p:cNvPr>
          <p:cNvPicPr>
            <a:picLocks noChangeAspect="1"/>
          </p:cNvPicPr>
          <p:nvPr/>
        </p:nvPicPr>
        <p:blipFill rotWithShape="1">
          <a:blip r:embed="rId3"/>
          <a:srcRect l="5550"/>
          <a:stretch/>
        </p:blipFill>
        <p:spPr>
          <a:xfrm>
            <a:off x="5816009" y="1783805"/>
            <a:ext cx="6028521" cy="546400"/>
          </a:xfrm>
          <a:prstGeom prst="rect">
            <a:avLst/>
          </a:prstGeom>
          <a:ln>
            <a:solidFill>
              <a:schemeClr val="accent4"/>
            </a:solidFill>
          </a:ln>
        </p:spPr>
      </p:pic>
      <p:pic>
        <p:nvPicPr>
          <p:cNvPr id="7" name="Picture 6">
            <a:extLst>
              <a:ext uri="{FF2B5EF4-FFF2-40B4-BE49-F238E27FC236}">
                <a16:creationId xmlns:a16="http://schemas.microsoft.com/office/drawing/2014/main" id="{06F252A3-5338-90E0-3825-6E9DED6D08DC}"/>
              </a:ext>
            </a:extLst>
          </p:cNvPr>
          <p:cNvPicPr>
            <a:picLocks noChangeAspect="1"/>
          </p:cNvPicPr>
          <p:nvPr/>
        </p:nvPicPr>
        <p:blipFill rotWithShape="1">
          <a:blip r:embed="rId4"/>
          <a:srcRect l="9780"/>
          <a:stretch/>
        </p:blipFill>
        <p:spPr>
          <a:xfrm>
            <a:off x="6501951" y="2688684"/>
            <a:ext cx="5342579" cy="546401"/>
          </a:xfrm>
          <a:prstGeom prst="rect">
            <a:avLst/>
          </a:prstGeom>
          <a:ln>
            <a:solidFill>
              <a:schemeClr val="accent4"/>
            </a:solidFill>
          </a:ln>
        </p:spPr>
      </p:pic>
      <p:pic>
        <p:nvPicPr>
          <p:cNvPr id="9" name="Picture 8" descr="Chart, pie chart&#10;&#10;Description automatically generated">
            <a:extLst>
              <a:ext uri="{FF2B5EF4-FFF2-40B4-BE49-F238E27FC236}">
                <a16:creationId xmlns:a16="http://schemas.microsoft.com/office/drawing/2014/main" id="{C1C4D9C3-FDC4-AEC9-8CA5-377CB7B7F452}"/>
              </a:ext>
            </a:extLst>
          </p:cNvPr>
          <p:cNvPicPr>
            <a:picLocks noChangeAspect="1"/>
          </p:cNvPicPr>
          <p:nvPr/>
        </p:nvPicPr>
        <p:blipFill>
          <a:blip r:embed="rId5"/>
          <a:stretch>
            <a:fillRect/>
          </a:stretch>
        </p:blipFill>
        <p:spPr>
          <a:xfrm>
            <a:off x="414810" y="1783805"/>
            <a:ext cx="4978380" cy="2949887"/>
          </a:xfrm>
          <a:prstGeom prst="rect">
            <a:avLst/>
          </a:prstGeom>
          <a:ln>
            <a:solidFill>
              <a:schemeClr val="accent5">
                <a:lumMod val="75000"/>
              </a:schemeClr>
            </a:solidFill>
          </a:ln>
        </p:spPr>
      </p:pic>
    </p:spTree>
    <p:extLst>
      <p:ext uri="{BB962C8B-B14F-4D97-AF65-F5344CB8AC3E}">
        <p14:creationId xmlns:p14="http://schemas.microsoft.com/office/powerpoint/2010/main" val="1577529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C176-23DC-0E77-F36E-B3BC51AB0972}"/>
              </a:ext>
            </a:extLst>
          </p:cNvPr>
          <p:cNvSpPr>
            <a:spLocks noGrp="1"/>
          </p:cNvSpPr>
          <p:nvPr>
            <p:ph type="title"/>
          </p:nvPr>
        </p:nvSpPr>
        <p:spPr/>
        <p:txBody>
          <a:bodyPr/>
          <a:lstStyle/>
          <a:p>
            <a:r>
              <a:rPr lang="en-US" dirty="0"/>
              <a:t>SOFT SKILL GROUPS</a:t>
            </a:r>
          </a:p>
        </p:txBody>
      </p:sp>
      <p:sp>
        <p:nvSpPr>
          <p:cNvPr id="3" name="Date Placeholder 2">
            <a:extLst>
              <a:ext uri="{FF2B5EF4-FFF2-40B4-BE49-F238E27FC236}">
                <a16:creationId xmlns:a16="http://schemas.microsoft.com/office/drawing/2014/main" id="{678C11F9-F1E3-48C7-C027-097854C641DA}"/>
              </a:ext>
            </a:extLst>
          </p:cNvPr>
          <p:cNvSpPr>
            <a:spLocks noGrp="1"/>
          </p:cNvSpPr>
          <p:nvPr>
            <p:ph type="dt" sz="half" idx="10"/>
          </p:nvPr>
        </p:nvSpPr>
        <p:spPr/>
        <p:txBody>
          <a:bodyPr/>
          <a:lstStyle/>
          <a:p>
            <a:r>
              <a:rPr lang="en-US"/>
              <a:t>7/1/20XX</a:t>
            </a:r>
          </a:p>
        </p:txBody>
      </p:sp>
      <p:sp>
        <p:nvSpPr>
          <p:cNvPr id="4" name="Slide Number Placeholder 3">
            <a:extLst>
              <a:ext uri="{FF2B5EF4-FFF2-40B4-BE49-F238E27FC236}">
                <a16:creationId xmlns:a16="http://schemas.microsoft.com/office/drawing/2014/main" id="{CB1BB217-A0ED-32AD-D0EF-B4D80D34EEFA}"/>
              </a:ext>
            </a:extLst>
          </p:cNvPr>
          <p:cNvSpPr>
            <a:spLocks noGrp="1"/>
          </p:cNvSpPr>
          <p:nvPr>
            <p:ph type="sldNum" sz="quarter" idx="12"/>
          </p:nvPr>
        </p:nvSpPr>
        <p:spPr/>
        <p:txBody>
          <a:bodyPr/>
          <a:lstStyle/>
          <a:p>
            <a:fld id="{B5CEABB6-07DC-46E8-9B57-56EC44A396E5}" type="slidenum">
              <a:rPr lang="en-US" smtClean="0"/>
              <a:pPr/>
              <a:t>11</a:t>
            </a:fld>
            <a:endParaRPr lang="en-US"/>
          </a:p>
        </p:txBody>
      </p:sp>
      <p:sp>
        <p:nvSpPr>
          <p:cNvPr id="13" name="Footer Placeholder 12">
            <a:extLst>
              <a:ext uri="{FF2B5EF4-FFF2-40B4-BE49-F238E27FC236}">
                <a16:creationId xmlns:a16="http://schemas.microsoft.com/office/drawing/2014/main" id="{1F4CEEA0-3C31-5BD4-386D-46C214F01DCA}"/>
              </a:ext>
            </a:extLst>
          </p:cNvPr>
          <p:cNvSpPr>
            <a:spLocks noGrp="1"/>
          </p:cNvSpPr>
          <p:nvPr>
            <p:ph type="ftr" sz="quarter" idx="11"/>
          </p:nvPr>
        </p:nvSpPr>
        <p:spPr/>
        <p:txBody>
          <a:bodyPr/>
          <a:lstStyle/>
          <a:p>
            <a:r>
              <a:rPr lang="en-US"/>
              <a:t>Pitch deck title</a:t>
            </a:r>
          </a:p>
        </p:txBody>
      </p:sp>
      <p:pic>
        <p:nvPicPr>
          <p:cNvPr id="15" name="Picture 14">
            <a:extLst>
              <a:ext uri="{FF2B5EF4-FFF2-40B4-BE49-F238E27FC236}">
                <a16:creationId xmlns:a16="http://schemas.microsoft.com/office/drawing/2014/main" id="{F9F1B23D-70F8-4874-5F0A-640878E96CC8}"/>
              </a:ext>
            </a:extLst>
          </p:cNvPr>
          <p:cNvPicPr>
            <a:picLocks noChangeAspect="1"/>
          </p:cNvPicPr>
          <p:nvPr/>
        </p:nvPicPr>
        <p:blipFill rotWithShape="1">
          <a:blip r:embed="rId2"/>
          <a:srcRect l="5116" b="3552"/>
          <a:stretch/>
        </p:blipFill>
        <p:spPr>
          <a:xfrm>
            <a:off x="1054365" y="2558379"/>
            <a:ext cx="10083270" cy="600979"/>
          </a:xfrm>
          <a:prstGeom prst="rect">
            <a:avLst/>
          </a:prstGeom>
          <a:ln>
            <a:solidFill>
              <a:schemeClr val="tx2">
                <a:lumMod val="75000"/>
                <a:lumOff val="25000"/>
              </a:schemeClr>
            </a:solidFill>
          </a:ln>
        </p:spPr>
      </p:pic>
      <p:pic>
        <p:nvPicPr>
          <p:cNvPr id="17" name="Picture 16">
            <a:extLst>
              <a:ext uri="{FF2B5EF4-FFF2-40B4-BE49-F238E27FC236}">
                <a16:creationId xmlns:a16="http://schemas.microsoft.com/office/drawing/2014/main" id="{046C72E0-60A6-AE66-7D90-21D5EF722A1F}"/>
              </a:ext>
            </a:extLst>
          </p:cNvPr>
          <p:cNvPicPr>
            <a:picLocks noChangeAspect="1"/>
          </p:cNvPicPr>
          <p:nvPr/>
        </p:nvPicPr>
        <p:blipFill rotWithShape="1">
          <a:blip r:embed="rId3"/>
          <a:srcRect l="5015"/>
          <a:stretch/>
        </p:blipFill>
        <p:spPr>
          <a:xfrm>
            <a:off x="1054365" y="1670277"/>
            <a:ext cx="10083270" cy="623113"/>
          </a:xfrm>
          <a:prstGeom prst="rect">
            <a:avLst/>
          </a:prstGeom>
          <a:ln>
            <a:solidFill>
              <a:schemeClr val="tx2">
                <a:lumMod val="75000"/>
                <a:lumOff val="25000"/>
              </a:schemeClr>
            </a:solidFill>
          </a:ln>
        </p:spPr>
      </p:pic>
      <p:graphicFrame>
        <p:nvGraphicFramePr>
          <p:cNvPr id="18" name="Table 18">
            <a:extLst>
              <a:ext uri="{FF2B5EF4-FFF2-40B4-BE49-F238E27FC236}">
                <a16:creationId xmlns:a16="http://schemas.microsoft.com/office/drawing/2014/main" id="{C6C264C3-3058-1825-3F8D-B21394975382}"/>
              </a:ext>
            </a:extLst>
          </p:cNvPr>
          <p:cNvGraphicFramePr>
            <a:graphicFrameLocks noGrp="1"/>
          </p:cNvGraphicFramePr>
          <p:nvPr>
            <p:extLst>
              <p:ext uri="{D42A27DB-BD31-4B8C-83A1-F6EECF244321}">
                <p14:modId xmlns:p14="http://schemas.microsoft.com/office/powerpoint/2010/main" val="1973908866"/>
              </p:ext>
            </p:extLst>
          </p:nvPr>
        </p:nvGraphicFramePr>
        <p:xfrm>
          <a:off x="939859" y="3434685"/>
          <a:ext cx="10197776" cy="1129925"/>
        </p:xfrm>
        <a:graphic>
          <a:graphicData uri="http://schemas.openxmlformats.org/drawingml/2006/table">
            <a:tbl>
              <a:tblPr firstRow="1" bandRow="1">
                <a:tableStyleId>{5C22544A-7EE6-4342-B048-85BDC9FD1C3A}</a:tableStyleId>
              </a:tblPr>
              <a:tblGrid>
                <a:gridCol w="10197776">
                  <a:extLst>
                    <a:ext uri="{9D8B030D-6E8A-4147-A177-3AD203B41FA5}">
                      <a16:colId xmlns:a16="http://schemas.microsoft.com/office/drawing/2014/main" val="3220105153"/>
                    </a:ext>
                  </a:extLst>
                </a:gridCol>
              </a:tblGrid>
              <a:tr h="1129925">
                <a:tc>
                  <a:txBody>
                    <a:bodyPr/>
                    <a:lstStyle/>
                    <a:p>
                      <a:pPr algn="ctr"/>
                      <a:r>
                        <a:rPr lang="en-US" sz="1700" dirty="0"/>
                        <a:t>We can see that the tables above indicate that </a:t>
                      </a:r>
                      <a:r>
                        <a:rPr lang="en-US" sz="1700" b="1" i="0" dirty="0">
                          <a:latin typeface="Avenir Next" panose="020B0503020202020204" pitchFamily="34" charset="0"/>
                        </a:rPr>
                        <a:t>communication skills</a:t>
                      </a:r>
                      <a:r>
                        <a:rPr lang="en-US" sz="1700" b="1" dirty="0"/>
                        <a:t> are the most desirable with employers </a:t>
                      </a:r>
                      <a:r>
                        <a:rPr lang="en-US" sz="1700" dirty="0"/>
                        <a:t>with employers with 56% of the advertisements, included in the  data set containing some reference to the keywords metric I devised.</a:t>
                      </a:r>
                    </a:p>
                  </a:txBody>
                  <a:tcPr anchor="ctr">
                    <a:solidFill>
                      <a:schemeClr val="accent6">
                        <a:lumMod val="75000"/>
                      </a:schemeClr>
                    </a:solidFill>
                  </a:tcPr>
                </a:tc>
                <a:extLst>
                  <a:ext uri="{0D108BD9-81ED-4DB2-BD59-A6C34878D82A}">
                    <a16:rowId xmlns:a16="http://schemas.microsoft.com/office/drawing/2014/main" val="262465243"/>
                  </a:ext>
                </a:extLst>
              </a:tr>
            </a:tbl>
          </a:graphicData>
        </a:graphic>
      </p:graphicFrame>
    </p:spTree>
    <p:extLst>
      <p:ext uri="{BB962C8B-B14F-4D97-AF65-F5344CB8AC3E}">
        <p14:creationId xmlns:p14="http://schemas.microsoft.com/office/powerpoint/2010/main" val="2195022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4D71A4E-DCC7-6D7E-79A3-84954814389A}"/>
              </a:ext>
            </a:extLst>
          </p:cNvPr>
          <p:cNvSpPr>
            <a:spLocks noGrp="1"/>
          </p:cNvSpPr>
          <p:nvPr>
            <p:ph type="title"/>
          </p:nvPr>
        </p:nvSpPr>
        <p:spPr>
          <a:xfrm>
            <a:off x="720317" y="164648"/>
            <a:ext cx="10318690" cy="887341"/>
          </a:xfrm>
        </p:spPr>
        <p:txBody>
          <a:bodyPr/>
          <a:lstStyle/>
          <a:p>
            <a:r>
              <a:rPr lang="en-US" dirty="0"/>
              <a:t>SOFT SKILL GROUPS</a:t>
            </a:r>
          </a:p>
        </p:txBody>
      </p:sp>
      <p:sp>
        <p:nvSpPr>
          <p:cNvPr id="11" name="Date Placeholder 10">
            <a:extLst>
              <a:ext uri="{FF2B5EF4-FFF2-40B4-BE49-F238E27FC236}">
                <a16:creationId xmlns:a16="http://schemas.microsoft.com/office/drawing/2014/main" id="{B3432102-3B42-B123-D417-B448CE994F19}"/>
              </a:ext>
            </a:extLst>
          </p:cNvPr>
          <p:cNvSpPr>
            <a:spLocks noGrp="1"/>
          </p:cNvSpPr>
          <p:nvPr>
            <p:ph type="dt" sz="half" idx="10"/>
          </p:nvPr>
        </p:nvSpPr>
        <p:spPr/>
        <p:txBody>
          <a:bodyPr/>
          <a:lstStyle/>
          <a:p>
            <a:r>
              <a:rPr lang="en-US"/>
              <a:t>7/1/20XX</a:t>
            </a:r>
          </a:p>
        </p:txBody>
      </p:sp>
      <p:sp>
        <p:nvSpPr>
          <p:cNvPr id="4" name="Slide Number Placeholder 3">
            <a:extLst>
              <a:ext uri="{FF2B5EF4-FFF2-40B4-BE49-F238E27FC236}">
                <a16:creationId xmlns:a16="http://schemas.microsoft.com/office/drawing/2014/main" id="{6F8D07E4-767B-3EE3-C723-F13E6EDC0C2E}"/>
              </a:ext>
            </a:extLst>
          </p:cNvPr>
          <p:cNvSpPr>
            <a:spLocks noGrp="1"/>
          </p:cNvSpPr>
          <p:nvPr>
            <p:ph type="sldNum" sz="quarter" idx="12"/>
          </p:nvPr>
        </p:nvSpPr>
        <p:spPr/>
        <p:txBody>
          <a:bodyPr/>
          <a:lstStyle/>
          <a:p>
            <a:fld id="{19B51A1E-902D-48AF-9020-955120F399B6}" type="slidenum">
              <a:rPr lang="en-ZA" smtClean="0"/>
              <a:pPr/>
              <a:t>12</a:t>
            </a:fld>
            <a:endParaRPr lang="en-ZA"/>
          </a:p>
        </p:txBody>
      </p:sp>
      <p:sp>
        <p:nvSpPr>
          <p:cNvPr id="17" name="Text Placeholder 16">
            <a:extLst>
              <a:ext uri="{FF2B5EF4-FFF2-40B4-BE49-F238E27FC236}">
                <a16:creationId xmlns:a16="http://schemas.microsoft.com/office/drawing/2014/main" id="{58151378-6391-5D32-8224-ACA381484A11}"/>
              </a:ext>
            </a:extLst>
          </p:cNvPr>
          <p:cNvSpPr>
            <a:spLocks noGrp="1"/>
          </p:cNvSpPr>
          <p:nvPr>
            <p:ph type="body" sz="quarter" idx="13"/>
          </p:nvPr>
        </p:nvSpPr>
        <p:spPr/>
        <p:txBody>
          <a:bodyPr/>
          <a:lstStyle/>
          <a:p>
            <a:endParaRPr lang="en-US"/>
          </a:p>
        </p:txBody>
      </p:sp>
      <p:sp>
        <p:nvSpPr>
          <p:cNvPr id="18" name="Text Placeholder 17">
            <a:extLst>
              <a:ext uri="{FF2B5EF4-FFF2-40B4-BE49-F238E27FC236}">
                <a16:creationId xmlns:a16="http://schemas.microsoft.com/office/drawing/2014/main" id="{CF39AF9E-2280-3AD6-07D0-F0130DB0C56F}"/>
              </a:ext>
            </a:extLst>
          </p:cNvPr>
          <p:cNvSpPr>
            <a:spLocks noGrp="1"/>
          </p:cNvSpPr>
          <p:nvPr>
            <p:ph type="body" sz="quarter" idx="15"/>
          </p:nvPr>
        </p:nvSpPr>
        <p:spPr/>
        <p:txBody>
          <a:bodyPr/>
          <a:lstStyle/>
          <a:p>
            <a:endParaRPr lang="en-US"/>
          </a:p>
        </p:txBody>
      </p:sp>
      <p:sp>
        <p:nvSpPr>
          <p:cNvPr id="19" name="Text Placeholder 18">
            <a:extLst>
              <a:ext uri="{FF2B5EF4-FFF2-40B4-BE49-F238E27FC236}">
                <a16:creationId xmlns:a16="http://schemas.microsoft.com/office/drawing/2014/main" id="{9DED794D-1A57-0E15-4831-72BB4C397134}"/>
              </a:ext>
            </a:extLst>
          </p:cNvPr>
          <p:cNvSpPr>
            <a:spLocks noGrp="1"/>
          </p:cNvSpPr>
          <p:nvPr>
            <p:ph type="body" sz="quarter" idx="16"/>
          </p:nvPr>
        </p:nvSpPr>
        <p:spPr/>
        <p:txBody>
          <a:bodyPr/>
          <a:lstStyle/>
          <a:p>
            <a:endParaRPr lang="en-US"/>
          </a:p>
        </p:txBody>
      </p:sp>
      <p:sp>
        <p:nvSpPr>
          <p:cNvPr id="20" name="Text Placeholder 19">
            <a:extLst>
              <a:ext uri="{FF2B5EF4-FFF2-40B4-BE49-F238E27FC236}">
                <a16:creationId xmlns:a16="http://schemas.microsoft.com/office/drawing/2014/main" id="{05C4CAA0-9D32-5CBA-0E6B-910BA5B5130F}"/>
              </a:ext>
            </a:extLst>
          </p:cNvPr>
          <p:cNvSpPr>
            <a:spLocks noGrp="1"/>
          </p:cNvSpPr>
          <p:nvPr>
            <p:ph type="body" sz="quarter" idx="17"/>
          </p:nvPr>
        </p:nvSpPr>
        <p:spPr/>
        <p:txBody>
          <a:bodyPr/>
          <a:lstStyle/>
          <a:p>
            <a:endParaRPr lang="en-US"/>
          </a:p>
        </p:txBody>
      </p:sp>
      <p:sp>
        <p:nvSpPr>
          <p:cNvPr id="21" name="Text Placeholder 20">
            <a:extLst>
              <a:ext uri="{FF2B5EF4-FFF2-40B4-BE49-F238E27FC236}">
                <a16:creationId xmlns:a16="http://schemas.microsoft.com/office/drawing/2014/main" id="{21C2DA2C-D33E-DC66-1D01-4DF657CA8EBB}"/>
              </a:ext>
            </a:extLst>
          </p:cNvPr>
          <p:cNvSpPr>
            <a:spLocks noGrp="1"/>
          </p:cNvSpPr>
          <p:nvPr>
            <p:ph type="body" sz="quarter" idx="18"/>
          </p:nvPr>
        </p:nvSpPr>
        <p:spPr/>
        <p:txBody>
          <a:bodyPr/>
          <a:lstStyle/>
          <a:p>
            <a:endParaRPr lang="en-US"/>
          </a:p>
        </p:txBody>
      </p:sp>
      <p:sp>
        <p:nvSpPr>
          <p:cNvPr id="22" name="Text Placeholder 21">
            <a:extLst>
              <a:ext uri="{FF2B5EF4-FFF2-40B4-BE49-F238E27FC236}">
                <a16:creationId xmlns:a16="http://schemas.microsoft.com/office/drawing/2014/main" id="{2F661AAF-077A-A16E-47AE-6D4D761979E5}"/>
              </a:ext>
            </a:extLst>
          </p:cNvPr>
          <p:cNvSpPr>
            <a:spLocks noGrp="1"/>
          </p:cNvSpPr>
          <p:nvPr>
            <p:ph type="body" sz="quarter" idx="19"/>
          </p:nvPr>
        </p:nvSpPr>
        <p:spPr/>
        <p:txBody>
          <a:bodyPr/>
          <a:lstStyle/>
          <a:p>
            <a:endParaRPr lang="en-US"/>
          </a:p>
        </p:txBody>
      </p:sp>
      <p:sp>
        <p:nvSpPr>
          <p:cNvPr id="23" name="Text Placeholder 22">
            <a:extLst>
              <a:ext uri="{FF2B5EF4-FFF2-40B4-BE49-F238E27FC236}">
                <a16:creationId xmlns:a16="http://schemas.microsoft.com/office/drawing/2014/main" id="{4F06B578-85BD-AA66-0D97-D0536E5A7E6F}"/>
              </a:ext>
            </a:extLst>
          </p:cNvPr>
          <p:cNvSpPr>
            <a:spLocks noGrp="1"/>
          </p:cNvSpPr>
          <p:nvPr>
            <p:ph type="body" sz="quarter" idx="20"/>
          </p:nvPr>
        </p:nvSpPr>
        <p:spPr/>
        <p:txBody>
          <a:bodyPr/>
          <a:lstStyle/>
          <a:p>
            <a:endParaRPr lang="en-US"/>
          </a:p>
        </p:txBody>
      </p:sp>
      <p:sp>
        <p:nvSpPr>
          <p:cNvPr id="24" name="Text Placeholder 23">
            <a:extLst>
              <a:ext uri="{FF2B5EF4-FFF2-40B4-BE49-F238E27FC236}">
                <a16:creationId xmlns:a16="http://schemas.microsoft.com/office/drawing/2014/main" id="{22DE2B42-249A-AD92-24ED-8078E1CDFBC3}"/>
              </a:ext>
            </a:extLst>
          </p:cNvPr>
          <p:cNvSpPr>
            <a:spLocks noGrp="1"/>
          </p:cNvSpPr>
          <p:nvPr>
            <p:ph type="body" sz="quarter" idx="21"/>
          </p:nvPr>
        </p:nvSpPr>
        <p:spPr/>
        <p:txBody>
          <a:bodyPr/>
          <a:lstStyle/>
          <a:p>
            <a:endParaRPr lang="en-US"/>
          </a:p>
        </p:txBody>
      </p:sp>
      <p:sp>
        <p:nvSpPr>
          <p:cNvPr id="3" name="Footer Placeholder 2">
            <a:extLst>
              <a:ext uri="{FF2B5EF4-FFF2-40B4-BE49-F238E27FC236}">
                <a16:creationId xmlns:a16="http://schemas.microsoft.com/office/drawing/2014/main" id="{93CC7F9E-3B57-9F43-3F7A-01EC134F556B}"/>
              </a:ext>
            </a:extLst>
          </p:cNvPr>
          <p:cNvSpPr>
            <a:spLocks noGrp="1"/>
          </p:cNvSpPr>
          <p:nvPr>
            <p:ph type="ftr" sz="quarter" idx="11"/>
          </p:nvPr>
        </p:nvSpPr>
        <p:spPr/>
        <p:txBody>
          <a:bodyPr/>
          <a:lstStyle/>
          <a:p>
            <a:r>
              <a:rPr lang="en-ZA"/>
              <a:t>Pitch deck title</a:t>
            </a:r>
          </a:p>
        </p:txBody>
      </p:sp>
      <p:pic>
        <p:nvPicPr>
          <p:cNvPr id="16" name="Picture 15" descr="Chart, bar chart&#10;&#10;Description automatically generated">
            <a:extLst>
              <a:ext uri="{FF2B5EF4-FFF2-40B4-BE49-F238E27FC236}">
                <a16:creationId xmlns:a16="http://schemas.microsoft.com/office/drawing/2014/main" id="{4069DB28-AC80-9E05-F833-9098A7BCD908}"/>
              </a:ext>
            </a:extLst>
          </p:cNvPr>
          <p:cNvPicPr>
            <a:picLocks noChangeAspect="1"/>
          </p:cNvPicPr>
          <p:nvPr/>
        </p:nvPicPr>
        <p:blipFill rotWithShape="1">
          <a:blip r:embed="rId2"/>
          <a:srcRect t="835"/>
          <a:stretch/>
        </p:blipFill>
        <p:spPr>
          <a:xfrm>
            <a:off x="838200" y="849228"/>
            <a:ext cx="10970230" cy="4511939"/>
          </a:xfrm>
          <a:prstGeom prst="rect">
            <a:avLst/>
          </a:prstGeom>
        </p:spPr>
      </p:pic>
    </p:spTree>
    <p:extLst>
      <p:ext uri="{BB962C8B-B14F-4D97-AF65-F5344CB8AC3E}">
        <p14:creationId xmlns:p14="http://schemas.microsoft.com/office/powerpoint/2010/main" val="2320900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C86E0-821D-7E6C-C9BB-7D9AC836FC77}"/>
              </a:ext>
            </a:extLst>
          </p:cNvPr>
          <p:cNvSpPr>
            <a:spLocks noGrp="1"/>
          </p:cNvSpPr>
          <p:nvPr>
            <p:ph type="title"/>
          </p:nvPr>
        </p:nvSpPr>
        <p:spPr>
          <a:xfrm>
            <a:off x="6026522" y="365125"/>
            <a:ext cx="5168153" cy="1325563"/>
          </a:xfrm>
        </p:spPr>
        <p:txBody>
          <a:bodyPr>
            <a:normAutofit fontScale="90000"/>
          </a:bodyPr>
          <a:lstStyle/>
          <a:p>
            <a:r>
              <a:rPr lang="en-US"/>
              <a:t>Identifying the top sectors by Adverts </a:t>
            </a:r>
          </a:p>
        </p:txBody>
      </p:sp>
      <p:sp>
        <p:nvSpPr>
          <p:cNvPr id="3" name="Footer Placeholder 2">
            <a:extLst>
              <a:ext uri="{FF2B5EF4-FFF2-40B4-BE49-F238E27FC236}">
                <a16:creationId xmlns:a16="http://schemas.microsoft.com/office/drawing/2014/main" id="{2D908017-F052-DFF8-FB01-A4130EB5C138}"/>
              </a:ext>
            </a:extLst>
          </p:cNvPr>
          <p:cNvSpPr>
            <a:spLocks noGrp="1"/>
          </p:cNvSpPr>
          <p:nvPr>
            <p:ph type="ftr" sz="quarter" idx="10"/>
          </p:nvPr>
        </p:nvSpPr>
        <p:spPr/>
        <p:txBody>
          <a:bodyPr/>
          <a:lstStyle/>
          <a:p>
            <a:r>
              <a:rPr lang="en-ZA"/>
              <a:t>Pitch deck title</a:t>
            </a:r>
          </a:p>
        </p:txBody>
      </p:sp>
      <p:sp>
        <p:nvSpPr>
          <p:cNvPr id="4" name="Slide Number Placeholder 3">
            <a:extLst>
              <a:ext uri="{FF2B5EF4-FFF2-40B4-BE49-F238E27FC236}">
                <a16:creationId xmlns:a16="http://schemas.microsoft.com/office/drawing/2014/main" id="{A416DCC3-92D2-305C-AA02-F157C99DD46F}"/>
              </a:ext>
            </a:extLst>
          </p:cNvPr>
          <p:cNvSpPr>
            <a:spLocks noGrp="1"/>
          </p:cNvSpPr>
          <p:nvPr>
            <p:ph type="sldNum" sz="quarter" idx="11"/>
          </p:nvPr>
        </p:nvSpPr>
        <p:spPr/>
        <p:txBody>
          <a:bodyPr/>
          <a:lstStyle/>
          <a:p>
            <a:fld id="{19B51A1E-902D-48AF-9020-955120F399B6}" type="slidenum">
              <a:rPr lang="en-ZA" smtClean="0"/>
              <a:pPr/>
              <a:t>13</a:t>
            </a:fld>
            <a:endParaRPr lang="en-ZA"/>
          </a:p>
        </p:txBody>
      </p:sp>
      <p:sp>
        <p:nvSpPr>
          <p:cNvPr id="5" name="Text Placeholder 4">
            <a:extLst>
              <a:ext uri="{FF2B5EF4-FFF2-40B4-BE49-F238E27FC236}">
                <a16:creationId xmlns:a16="http://schemas.microsoft.com/office/drawing/2014/main" id="{E9A54C2B-3451-EA3E-E53F-3C62CF494F9C}"/>
              </a:ext>
            </a:extLst>
          </p:cNvPr>
          <p:cNvSpPr>
            <a:spLocks noGrp="1"/>
          </p:cNvSpPr>
          <p:nvPr>
            <p:ph type="body" sz="quarter" idx="30"/>
          </p:nvPr>
        </p:nvSpPr>
        <p:spPr/>
        <p:txBody>
          <a:bodyPr/>
          <a:lstStyle/>
          <a:p>
            <a:endParaRPr lang="en-US"/>
          </a:p>
        </p:txBody>
      </p:sp>
      <p:sp>
        <p:nvSpPr>
          <p:cNvPr id="8" name="Text Placeholder 7">
            <a:extLst>
              <a:ext uri="{FF2B5EF4-FFF2-40B4-BE49-F238E27FC236}">
                <a16:creationId xmlns:a16="http://schemas.microsoft.com/office/drawing/2014/main" id="{B162EC4B-92C7-0766-B1A6-9DB55A1D7D45}"/>
              </a:ext>
            </a:extLst>
          </p:cNvPr>
          <p:cNvSpPr>
            <a:spLocks noGrp="1"/>
          </p:cNvSpPr>
          <p:nvPr>
            <p:ph type="body" sz="quarter" idx="12"/>
          </p:nvPr>
        </p:nvSpPr>
        <p:spPr>
          <a:xfrm>
            <a:off x="6026523" y="1690688"/>
            <a:ext cx="5168153" cy="4000108"/>
          </a:xfrm>
        </p:spPr>
        <p:txBody>
          <a:bodyPr>
            <a:normAutofit lnSpcReduction="10000"/>
          </a:bodyPr>
          <a:lstStyle/>
          <a:p>
            <a:pPr algn="just">
              <a:lnSpc>
                <a:spcPct val="110000"/>
              </a:lnSpc>
            </a:pPr>
            <a:r>
              <a:rPr lang="en-US" dirty="0"/>
              <a:t>We have seen that communication skills are the most popular with employers with nearly 60% of the job advertisements referencing them. However, I then wanted to see if certain sectors and roles favored certain soft skills over others. </a:t>
            </a:r>
            <a:br>
              <a:rPr lang="en-US" dirty="0"/>
            </a:br>
            <a:br>
              <a:rPr lang="en-US" dirty="0"/>
            </a:br>
            <a:r>
              <a:rPr lang="en-US" dirty="0"/>
              <a:t>The next step was to identify the top 5 sectors by number of adverts  so I could analyze them more closely, from  the heat map we can see that the top 5 are;</a:t>
            </a:r>
          </a:p>
          <a:p>
            <a:pPr algn="just">
              <a:lnSpc>
                <a:spcPct val="110000"/>
              </a:lnSpc>
            </a:pPr>
            <a:endParaRPr lang="en-US" sz="600" dirty="0"/>
          </a:p>
          <a:p>
            <a:pPr marL="342900" indent="-342900" algn="just">
              <a:lnSpc>
                <a:spcPct val="110000"/>
              </a:lnSpc>
              <a:buFont typeface="+mj-lt"/>
              <a:buAutoNum type="arabicPeriod"/>
            </a:pPr>
            <a:r>
              <a:rPr lang="en-US" sz="1600" dirty="0">
                <a:solidFill>
                  <a:srgbClr val="002060"/>
                </a:solidFill>
              </a:rPr>
              <a:t>Information Technology</a:t>
            </a:r>
          </a:p>
          <a:p>
            <a:pPr marL="342900" indent="-342900" algn="just">
              <a:lnSpc>
                <a:spcPct val="110000"/>
              </a:lnSpc>
              <a:buFont typeface="+mj-lt"/>
              <a:buAutoNum type="arabicPeriod"/>
            </a:pPr>
            <a:r>
              <a:rPr lang="en-US" sz="1600" dirty="0">
                <a:solidFill>
                  <a:srgbClr val="002060"/>
                </a:solidFill>
              </a:rPr>
              <a:t>Business Services </a:t>
            </a:r>
          </a:p>
          <a:p>
            <a:pPr marL="342900" indent="-342900" algn="just">
              <a:lnSpc>
                <a:spcPct val="110000"/>
              </a:lnSpc>
              <a:buFont typeface="+mj-lt"/>
              <a:buAutoNum type="arabicPeriod"/>
            </a:pPr>
            <a:r>
              <a:rPr lang="en-US" sz="1600" dirty="0">
                <a:solidFill>
                  <a:srgbClr val="002060"/>
                </a:solidFill>
              </a:rPr>
              <a:t>Unknown</a:t>
            </a:r>
          </a:p>
          <a:p>
            <a:pPr marL="342900" indent="-342900" algn="just">
              <a:lnSpc>
                <a:spcPct val="110000"/>
              </a:lnSpc>
              <a:buFont typeface="+mj-lt"/>
              <a:buAutoNum type="arabicPeriod"/>
            </a:pPr>
            <a:r>
              <a:rPr lang="en-US" sz="1600" dirty="0">
                <a:solidFill>
                  <a:srgbClr val="002060"/>
                </a:solidFill>
              </a:rPr>
              <a:t>Finance</a:t>
            </a:r>
          </a:p>
          <a:p>
            <a:pPr marL="342900" indent="-342900" algn="just">
              <a:lnSpc>
                <a:spcPct val="110000"/>
              </a:lnSpc>
              <a:buFont typeface="+mj-lt"/>
              <a:buAutoNum type="arabicPeriod"/>
            </a:pPr>
            <a:r>
              <a:rPr lang="en-US" sz="1600" dirty="0">
                <a:solidFill>
                  <a:srgbClr val="002060"/>
                </a:solidFill>
              </a:rPr>
              <a:t>Health Care</a:t>
            </a:r>
          </a:p>
          <a:p>
            <a:pPr marL="342900" indent="-342900" algn="just">
              <a:lnSpc>
                <a:spcPct val="110000"/>
              </a:lnSpc>
              <a:buFont typeface="+mj-lt"/>
              <a:buAutoNum type="arabicPeriod"/>
            </a:pPr>
            <a:endParaRPr lang="en-US" dirty="0"/>
          </a:p>
        </p:txBody>
      </p:sp>
      <p:sp>
        <p:nvSpPr>
          <p:cNvPr id="10" name="Text Placeholder 9">
            <a:extLst>
              <a:ext uri="{FF2B5EF4-FFF2-40B4-BE49-F238E27FC236}">
                <a16:creationId xmlns:a16="http://schemas.microsoft.com/office/drawing/2014/main" id="{251ECC0B-989D-45FB-B349-59CDC8B2263D}"/>
              </a:ext>
            </a:extLst>
          </p:cNvPr>
          <p:cNvSpPr>
            <a:spLocks noGrp="1"/>
          </p:cNvSpPr>
          <p:nvPr>
            <p:ph type="body" sz="quarter" idx="35"/>
          </p:nvPr>
        </p:nvSpPr>
        <p:spPr/>
        <p:txBody>
          <a:bodyPr/>
          <a:lstStyle/>
          <a:p>
            <a:endParaRPr lang="en-US"/>
          </a:p>
        </p:txBody>
      </p:sp>
      <p:sp>
        <p:nvSpPr>
          <p:cNvPr id="11" name="Date Placeholder 10">
            <a:extLst>
              <a:ext uri="{FF2B5EF4-FFF2-40B4-BE49-F238E27FC236}">
                <a16:creationId xmlns:a16="http://schemas.microsoft.com/office/drawing/2014/main" id="{2E953851-B232-2BB9-7F1D-2CCF220ADD35}"/>
              </a:ext>
            </a:extLst>
          </p:cNvPr>
          <p:cNvSpPr>
            <a:spLocks noGrp="1"/>
          </p:cNvSpPr>
          <p:nvPr>
            <p:ph type="dt" sz="half" idx="38"/>
          </p:nvPr>
        </p:nvSpPr>
        <p:spPr/>
        <p:txBody>
          <a:bodyPr/>
          <a:lstStyle/>
          <a:p>
            <a:r>
              <a:rPr lang="en-US"/>
              <a:t>7/1/20XX</a:t>
            </a:r>
          </a:p>
        </p:txBody>
      </p:sp>
      <p:pic>
        <p:nvPicPr>
          <p:cNvPr id="15" name="Picture 14" descr="Table&#10;&#10;Description automatically generated with medium confidence">
            <a:extLst>
              <a:ext uri="{FF2B5EF4-FFF2-40B4-BE49-F238E27FC236}">
                <a16:creationId xmlns:a16="http://schemas.microsoft.com/office/drawing/2014/main" id="{73B8C35A-C4BB-0CA1-7B1C-FE38E736BA73}"/>
              </a:ext>
            </a:extLst>
          </p:cNvPr>
          <p:cNvPicPr>
            <a:picLocks noChangeAspect="1"/>
          </p:cNvPicPr>
          <p:nvPr/>
        </p:nvPicPr>
        <p:blipFill>
          <a:blip r:embed="rId2"/>
          <a:stretch>
            <a:fillRect/>
          </a:stretch>
        </p:blipFill>
        <p:spPr>
          <a:xfrm>
            <a:off x="278714" y="365125"/>
            <a:ext cx="5018417" cy="5543513"/>
          </a:xfrm>
          <a:prstGeom prst="rect">
            <a:avLst/>
          </a:prstGeom>
          <a:ln>
            <a:solidFill>
              <a:schemeClr val="accent6">
                <a:lumMod val="50000"/>
              </a:schemeClr>
            </a:solidFill>
          </a:ln>
        </p:spPr>
      </p:pic>
    </p:spTree>
    <p:extLst>
      <p:ext uri="{BB962C8B-B14F-4D97-AF65-F5344CB8AC3E}">
        <p14:creationId xmlns:p14="http://schemas.microsoft.com/office/powerpoint/2010/main" val="408536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45710"/>
            <a:ext cx="10515600" cy="942586"/>
          </a:xfrm>
        </p:spPr>
        <p:txBody>
          <a:bodyPr>
            <a:normAutofit/>
          </a:bodyPr>
          <a:lstStyle/>
          <a:p>
            <a:r>
              <a:rPr lang="en-US" sz="3200" dirty="0"/>
              <a:t>Soft skill OVERVIEW by sector</a:t>
            </a:r>
          </a:p>
        </p:txBody>
      </p:sp>
      <p:sp>
        <p:nvSpPr>
          <p:cNvPr id="34" name="TextBox 33">
            <a:extLst>
              <a:ext uri="{FF2B5EF4-FFF2-40B4-BE49-F238E27FC236}">
                <a16:creationId xmlns:a16="http://schemas.microsoft.com/office/drawing/2014/main" id="{085802C4-8A01-77C0-B144-D7CDEFA9C20D}"/>
              </a:ext>
            </a:extLst>
          </p:cNvPr>
          <p:cNvSpPr txBox="1"/>
          <p:nvPr/>
        </p:nvSpPr>
        <p:spPr>
          <a:xfrm>
            <a:off x="292100" y="3605325"/>
            <a:ext cx="11607799" cy="830997"/>
          </a:xfrm>
          <a:prstGeom prst="rect">
            <a:avLst/>
          </a:prstGeom>
          <a:noFill/>
          <a:ln>
            <a:solidFill>
              <a:schemeClr val="accent6">
                <a:lumMod val="50000"/>
              </a:schemeClr>
            </a:solidFill>
          </a:ln>
        </p:spPr>
        <p:txBody>
          <a:bodyPr wrap="square" rtlCol="0">
            <a:spAutoFit/>
          </a:bodyPr>
          <a:lstStyle/>
          <a:p>
            <a:pPr algn="ctr"/>
            <a:r>
              <a:rPr lang="en-US" sz="1600" dirty="0"/>
              <a:t>After looking more closely at individual sectors we can see that communications skills are still the most popular requirement with employers when it comes to soft skills with 3 of 5 of the advertisements in that sector containing more reference to communication skills then any other category.</a:t>
            </a:r>
          </a:p>
        </p:txBody>
      </p:sp>
      <p:pic>
        <p:nvPicPr>
          <p:cNvPr id="38" name="Picture 37" descr="Chart, table&#10;&#10;Description automatically generated with medium confidence">
            <a:extLst>
              <a:ext uri="{FF2B5EF4-FFF2-40B4-BE49-F238E27FC236}">
                <a16:creationId xmlns:a16="http://schemas.microsoft.com/office/drawing/2014/main" id="{4874A033-6ACB-D7F1-25A9-1A0238BF6CD5}"/>
              </a:ext>
            </a:extLst>
          </p:cNvPr>
          <p:cNvPicPr>
            <a:picLocks noChangeAspect="1"/>
          </p:cNvPicPr>
          <p:nvPr/>
        </p:nvPicPr>
        <p:blipFill>
          <a:blip r:embed="rId2"/>
          <a:stretch>
            <a:fillRect/>
          </a:stretch>
        </p:blipFill>
        <p:spPr>
          <a:xfrm>
            <a:off x="292100" y="990600"/>
            <a:ext cx="11607800" cy="2438400"/>
          </a:xfrm>
          <a:prstGeom prst="rect">
            <a:avLst/>
          </a:prstGeom>
          <a:ln>
            <a:solidFill>
              <a:schemeClr val="tx2">
                <a:lumMod val="75000"/>
                <a:lumOff val="25000"/>
              </a:schemeClr>
            </a:solidFill>
          </a:ln>
        </p:spPr>
      </p:pic>
      <p:sp>
        <p:nvSpPr>
          <p:cNvPr id="5" name="Text Placeholder 5">
            <a:extLst>
              <a:ext uri="{FF2B5EF4-FFF2-40B4-BE49-F238E27FC236}">
                <a16:creationId xmlns:a16="http://schemas.microsoft.com/office/drawing/2014/main" id="{E9024333-B500-23C2-521D-1FDC1D48FC66}"/>
              </a:ext>
            </a:extLst>
          </p:cNvPr>
          <p:cNvSpPr txBox="1">
            <a:spLocks/>
          </p:cNvSpPr>
          <p:nvPr/>
        </p:nvSpPr>
        <p:spPr>
          <a:xfrm>
            <a:off x="194634" y="4654246"/>
            <a:ext cx="2340000" cy="426651"/>
          </a:xfrm>
          <a:prstGeom prst="rect">
            <a:avLst/>
          </a:prstGeom>
          <a:solidFill>
            <a:schemeClr val="tx2">
              <a:lumMod val="75000"/>
              <a:lumOff val="25000"/>
            </a:schemeClr>
          </a:solidFill>
          <a:ln>
            <a:solidFill>
              <a:schemeClr val="tx2"/>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1200" b="1" dirty="0">
                <a:solidFill>
                  <a:schemeClr val="bg1"/>
                </a:solidFill>
              </a:rPr>
              <a:t>COMMUNICATION</a:t>
            </a:r>
            <a:r>
              <a:rPr lang="en-GB" sz="1200" b="1" dirty="0"/>
              <a:t> </a:t>
            </a:r>
            <a:r>
              <a:rPr lang="en-GB" sz="1200" b="1" dirty="0">
                <a:solidFill>
                  <a:schemeClr val="bg1"/>
                </a:solidFill>
              </a:rPr>
              <a:t>SKILL SET</a:t>
            </a:r>
          </a:p>
        </p:txBody>
      </p:sp>
      <p:sp>
        <p:nvSpPr>
          <p:cNvPr id="6" name="Text Placeholder 4">
            <a:extLst>
              <a:ext uri="{FF2B5EF4-FFF2-40B4-BE49-F238E27FC236}">
                <a16:creationId xmlns:a16="http://schemas.microsoft.com/office/drawing/2014/main" id="{91326513-6626-01CD-8434-0C58FD6EB903}"/>
              </a:ext>
            </a:extLst>
          </p:cNvPr>
          <p:cNvSpPr txBox="1">
            <a:spLocks/>
          </p:cNvSpPr>
          <p:nvPr/>
        </p:nvSpPr>
        <p:spPr>
          <a:xfrm>
            <a:off x="2555900" y="5102161"/>
            <a:ext cx="2340000" cy="692497"/>
          </a:xfrm>
          <a:prstGeom prst="rect">
            <a:avLst/>
          </a:prstGeom>
          <a:ln w="12700" cap="flat" cmpd="sng" algn="ctr">
            <a:solidFill>
              <a:schemeClr val="accent4">
                <a:lumMod val="75000"/>
              </a:schemeClr>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0" indent="0" algn="ctr" defTabSz="914400" rtl="0" eaLnBrk="1" latinLnBrk="0" hangingPunct="1">
              <a:lnSpc>
                <a:spcPts val="24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10000"/>
              </a:lnSpc>
            </a:pPr>
            <a:r>
              <a:rPr lang="en-ZA" sz="1300" dirty="0">
                <a:solidFill>
                  <a:schemeClr val="accent4">
                    <a:lumMod val="75000"/>
                  </a:schemeClr>
                </a:solidFill>
              </a:rPr>
              <a:t>Teamwork, Collaboration, Leadership, Adaptability, Decision-making</a:t>
            </a:r>
            <a:endParaRPr lang="en-US" sz="1300" dirty="0">
              <a:solidFill>
                <a:schemeClr val="accent4">
                  <a:lumMod val="75000"/>
                </a:schemeClr>
              </a:solidFill>
            </a:endParaRPr>
          </a:p>
        </p:txBody>
      </p:sp>
      <p:sp>
        <p:nvSpPr>
          <p:cNvPr id="7" name="Text Placeholder 7">
            <a:extLst>
              <a:ext uri="{FF2B5EF4-FFF2-40B4-BE49-F238E27FC236}">
                <a16:creationId xmlns:a16="http://schemas.microsoft.com/office/drawing/2014/main" id="{BF8FAA4D-E814-49ED-A756-D5DB8ABE3570}"/>
              </a:ext>
            </a:extLst>
          </p:cNvPr>
          <p:cNvSpPr txBox="1">
            <a:spLocks/>
          </p:cNvSpPr>
          <p:nvPr/>
        </p:nvSpPr>
        <p:spPr>
          <a:xfrm>
            <a:off x="9659836" y="4652496"/>
            <a:ext cx="2340000" cy="428400"/>
          </a:xfrm>
          <a:prstGeom prst="rect">
            <a:avLst/>
          </a:prstGeom>
          <a:solidFill>
            <a:schemeClr val="accent2"/>
          </a:solidFill>
          <a:ln>
            <a:solidFill>
              <a:schemeClr val="accent2">
                <a:lumMod val="50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ZA" sz="1200" b="1" dirty="0">
                <a:solidFill>
                  <a:schemeClr val="bg1"/>
                </a:solidFill>
              </a:rPr>
              <a:t>WORK ETHIC SKILL SET</a:t>
            </a:r>
            <a:endParaRPr lang="en-US" sz="1200" b="1" dirty="0">
              <a:solidFill>
                <a:schemeClr val="bg1"/>
              </a:solidFill>
            </a:endParaRPr>
          </a:p>
        </p:txBody>
      </p:sp>
      <p:sp>
        <p:nvSpPr>
          <p:cNvPr id="8" name="Text Placeholder 6">
            <a:extLst>
              <a:ext uri="{FF2B5EF4-FFF2-40B4-BE49-F238E27FC236}">
                <a16:creationId xmlns:a16="http://schemas.microsoft.com/office/drawing/2014/main" id="{0785DF01-F63E-632E-3B21-C336DD3C671F}"/>
              </a:ext>
            </a:extLst>
          </p:cNvPr>
          <p:cNvSpPr txBox="1">
            <a:spLocks/>
          </p:cNvSpPr>
          <p:nvPr/>
        </p:nvSpPr>
        <p:spPr>
          <a:xfrm>
            <a:off x="9668303" y="5108325"/>
            <a:ext cx="2340000" cy="694800"/>
          </a:xfrm>
          <a:prstGeom prst="rect">
            <a:avLst/>
          </a:prstGeom>
          <a:ln>
            <a:solidFill>
              <a:schemeClr val="accent2"/>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300" dirty="0">
                <a:solidFill>
                  <a:schemeClr val="accent2"/>
                </a:solidFill>
              </a:rPr>
              <a:t>Integrity &amp; Accountability, Initiative, Flexibility, Commitment, Dependability</a:t>
            </a:r>
          </a:p>
        </p:txBody>
      </p:sp>
      <p:sp>
        <p:nvSpPr>
          <p:cNvPr id="9" name="Text Placeholder 5">
            <a:extLst>
              <a:ext uri="{FF2B5EF4-FFF2-40B4-BE49-F238E27FC236}">
                <a16:creationId xmlns:a16="http://schemas.microsoft.com/office/drawing/2014/main" id="{D4DA464F-5ADB-A088-4CFD-4A40384C7004}"/>
              </a:ext>
            </a:extLst>
          </p:cNvPr>
          <p:cNvSpPr txBox="1">
            <a:spLocks/>
          </p:cNvSpPr>
          <p:nvPr/>
        </p:nvSpPr>
        <p:spPr>
          <a:xfrm>
            <a:off x="2557107" y="4654245"/>
            <a:ext cx="2340000" cy="426651"/>
          </a:xfrm>
          <a:prstGeom prst="rect">
            <a:avLst/>
          </a:prstGeom>
          <a:solidFill>
            <a:schemeClr val="accent4"/>
          </a:solidFill>
          <a:ln>
            <a:solidFill>
              <a:schemeClr val="accent4">
                <a:lumMod val="75000"/>
              </a:schemeClr>
            </a:solidFill>
          </a:ln>
        </p:spPr>
        <p:txBody>
          <a:bodyPr vert="horz" lIns="91440" tIns="45720" rIns="91440" bIns="45720" rtlCol="0" anchor="ctr">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1200" b="1" dirty="0">
                <a:solidFill>
                  <a:schemeClr val="bg1"/>
                </a:solidFill>
                <a:latin typeface="+mn-lt"/>
              </a:rPr>
              <a:t>TEAM WORK</a:t>
            </a:r>
            <a:r>
              <a:rPr lang="en-GB" sz="1200" b="1" dirty="0">
                <a:latin typeface="+mn-lt"/>
              </a:rPr>
              <a:t> </a:t>
            </a:r>
            <a:r>
              <a:rPr lang="en-GB" sz="1200" b="1" dirty="0">
                <a:solidFill>
                  <a:schemeClr val="bg1"/>
                </a:solidFill>
                <a:latin typeface="+mn-lt"/>
              </a:rPr>
              <a:t>SKILL SET</a:t>
            </a:r>
          </a:p>
        </p:txBody>
      </p:sp>
      <p:sp>
        <p:nvSpPr>
          <p:cNvPr id="10" name="TextBox 9">
            <a:extLst>
              <a:ext uri="{FF2B5EF4-FFF2-40B4-BE49-F238E27FC236}">
                <a16:creationId xmlns:a16="http://schemas.microsoft.com/office/drawing/2014/main" id="{A4C85EC1-C129-48C4-54C5-5933862382EE}"/>
              </a:ext>
            </a:extLst>
          </p:cNvPr>
          <p:cNvSpPr txBox="1"/>
          <p:nvPr/>
        </p:nvSpPr>
        <p:spPr>
          <a:xfrm>
            <a:off x="194634" y="5102163"/>
            <a:ext cx="2340000" cy="692497"/>
          </a:xfrm>
          <a:prstGeom prst="rect">
            <a:avLst/>
          </a:prstGeom>
          <a:noFill/>
          <a:ln>
            <a:solidFill>
              <a:srgbClr val="0A4054"/>
            </a:solidFill>
          </a:ln>
        </p:spPr>
        <p:txBody>
          <a:bodyPr wrap="square" rtlCol="0">
            <a:spAutoFit/>
          </a:bodyPr>
          <a:lstStyle/>
          <a:p>
            <a:pPr algn="ctr"/>
            <a:r>
              <a:rPr lang="en-GB" sz="1300" dirty="0">
                <a:solidFill>
                  <a:schemeClr val="tx2">
                    <a:lumMod val="90000"/>
                    <a:lumOff val="10000"/>
                  </a:schemeClr>
                </a:solidFill>
              </a:rPr>
              <a:t>Written Communication, Verbal Communication, Listening, Clarity, Respect</a:t>
            </a:r>
          </a:p>
        </p:txBody>
      </p:sp>
      <p:sp>
        <p:nvSpPr>
          <p:cNvPr id="11" name="Text Placeholder 5">
            <a:extLst>
              <a:ext uri="{FF2B5EF4-FFF2-40B4-BE49-F238E27FC236}">
                <a16:creationId xmlns:a16="http://schemas.microsoft.com/office/drawing/2014/main" id="{31829F22-8854-5476-DE58-66CCAD5127B9}"/>
              </a:ext>
            </a:extLst>
          </p:cNvPr>
          <p:cNvSpPr txBox="1">
            <a:spLocks/>
          </p:cNvSpPr>
          <p:nvPr/>
        </p:nvSpPr>
        <p:spPr>
          <a:xfrm>
            <a:off x="7289708" y="4654245"/>
            <a:ext cx="2340000" cy="426651"/>
          </a:xfrm>
          <a:prstGeom prst="rect">
            <a:avLst/>
          </a:prstGeom>
          <a:solidFill>
            <a:schemeClr val="accent6">
              <a:lumMod val="75000"/>
            </a:schemeClr>
          </a:solidFill>
          <a:ln>
            <a:solidFill>
              <a:schemeClr val="tx2"/>
            </a:solidFill>
          </a:ln>
        </p:spPr>
        <p:txBody>
          <a:bodyPr vert="horz" lIns="91440" tIns="45720" rIns="91440" bIns="45720" rtlCol="0" anchor="ctr">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1100" b="1" dirty="0">
                <a:solidFill>
                  <a:schemeClr val="bg1"/>
                </a:solidFill>
                <a:latin typeface="+mn-lt"/>
              </a:rPr>
              <a:t>TIME MANAGEMENT</a:t>
            </a:r>
            <a:r>
              <a:rPr lang="en-GB" sz="1100" b="1" dirty="0">
                <a:latin typeface="+mn-lt"/>
              </a:rPr>
              <a:t> </a:t>
            </a:r>
            <a:r>
              <a:rPr lang="en-GB" sz="1100" b="1" dirty="0">
                <a:solidFill>
                  <a:schemeClr val="bg1"/>
                </a:solidFill>
                <a:latin typeface="+mn-lt"/>
              </a:rPr>
              <a:t>SKILL SET</a:t>
            </a:r>
          </a:p>
        </p:txBody>
      </p:sp>
      <p:sp>
        <p:nvSpPr>
          <p:cNvPr id="12" name="TextBox 11">
            <a:extLst>
              <a:ext uri="{FF2B5EF4-FFF2-40B4-BE49-F238E27FC236}">
                <a16:creationId xmlns:a16="http://schemas.microsoft.com/office/drawing/2014/main" id="{AC9376D0-F101-AB10-5432-D10D1DED84F9}"/>
              </a:ext>
            </a:extLst>
          </p:cNvPr>
          <p:cNvSpPr txBox="1"/>
          <p:nvPr/>
        </p:nvSpPr>
        <p:spPr>
          <a:xfrm>
            <a:off x="7291727" y="5108325"/>
            <a:ext cx="2340000" cy="694800"/>
          </a:xfrm>
          <a:prstGeom prst="rect">
            <a:avLst/>
          </a:prstGeom>
          <a:noFill/>
          <a:ln>
            <a:solidFill>
              <a:schemeClr val="accent1">
                <a:lumMod val="50000"/>
              </a:schemeClr>
            </a:solidFill>
          </a:ln>
        </p:spPr>
        <p:txBody>
          <a:bodyPr wrap="square" rtlCol="0" anchor="ctr">
            <a:spAutoFit/>
          </a:bodyPr>
          <a:lstStyle/>
          <a:p>
            <a:pPr algn="ctr"/>
            <a:r>
              <a:rPr lang="en-GB" sz="1200" dirty="0">
                <a:solidFill>
                  <a:schemeClr val="tx1">
                    <a:lumMod val="95000"/>
                    <a:lumOff val="5000"/>
                  </a:schemeClr>
                </a:solidFill>
              </a:rPr>
              <a:t>Time Management, Decision Making, Organization, Planning, Prioritizing</a:t>
            </a:r>
          </a:p>
        </p:txBody>
      </p:sp>
      <p:sp>
        <p:nvSpPr>
          <p:cNvPr id="13" name="Text Placeholder 7">
            <a:extLst>
              <a:ext uri="{FF2B5EF4-FFF2-40B4-BE49-F238E27FC236}">
                <a16:creationId xmlns:a16="http://schemas.microsoft.com/office/drawing/2014/main" id="{E3B0E391-B31B-4CCD-F82B-214BC4BBFE9C}"/>
              </a:ext>
            </a:extLst>
          </p:cNvPr>
          <p:cNvSpPr txBox="1">
            <a:spLocks/>
          </p:cNvSpPr>
          <p:nvPr/>
        </p:nvSpPr>
        <p:spPr>
          <a:xfrm>
            <a:off x="4919580" y="4652496"/>
            <a:ext cx="2340000" cy="428400"/>
          </a:xfrm>
          <a:prstGeom prst="rect">
            <a:avLst/>
          </a:prstGeom>
          <a:solidFill>
            <a:schemeClr val="accent3">
              <a:lumMod val="50000"/>
            </a:schemeClr>
          </a:solidFill>
          <a:ln>
            <a:solidFill>
              <a:srgbClr val="C00000"/>
            </a:solidFill>
          </a:ln>
        </p:spPr>
        <p:txBody>
          <a:bodyPr vert="horz" lIns="91440" tIns="45720" rIns="91440" bIns="45720" rtlCol="0" anchor="ctr">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ZA" sz="1200" b="1" dirty="0">
                <a:solidFill>
                  <a:schemeClr val="bg1"/>
                </a:solidFill>
                <a:latin typeface="+mn-lt"/>
              </a:rPr>
              <a:t>INTERPERSONAL SKILL SET</a:t>
            </a:r>
            <a:endParaRPr lang="en-US" sz="1200" b="1" dirty="0">
              <a:solidFill>
                <a:schemeClr val="bg1"/>
              </a:solidFill>
              <a:latin typeface="+mn-lt"/>
            </a:endParaRPr>
          </a:p>
        </p:txBody>
      </p:sp>
      <p:sp>
        <p:nvSpPr>
          <p:cNvPr id="17" name="TextBox 16">
            <a:extLst>
              <a:ext uri="{FF2B5EF4-FFF2-40B4-BE49-F238E27FC236}">
                <a16:creationId xmlns:a16="http://schemas.microsoft.com/office/drawing/2014/main" id="{92566520-5768-DF28-0366-7C0337201251}"/>
              </a:ext>
            </a:extLst>
          </p:cNvPr>
          <p:cNvSpPr txBox="1"/>
          <p:nvPr/>
        </p:nvSpPr>
        <p:spPr>
          <a:xfrm>
            <a:off x="4919580" y="5103458"/>
            <a:ext cx="2340000" cy="691200"/>
          </a:xfrm>
          <a:prstGeom prst="rect">
            <a:avLst/>
          </a:prstGeom>
          <a:noFill/>
          <a:ln>
            <a:solidFill>
              <a:srgbClr val="C00000"/>
            </a:solidFill>
          </a:ln>
        </p:spPr>
        <p:txBody>
          <a:bodyPr wrap="square" rtlCol="0" anchor="ctr">
            <a:spAutoFit/>
          </a:bodyPr>
          <a:lstStyle/>
          <a:p>
            <a:pPr algn="ctr"/>
            <a:r>
              <a:rPr lang="en-GB" sz="1300" dirty="0">
                <a:solidFill>
                  <a:srgbClr val="C00000"/>
                </a:solidFill>
              </a:rPr>
              <a:t>Critical-thinking, Attention to Detail, Sensitivity, Patience</a:t>
            </a:r>
          </a:p>
        </p:txBody>
      </p:sp>
    </p:spTree>
    <p:extLst>
      <p:ext uri="{BB962C8B-B14F-4D97-AF65-F5344CB8AC3E}">
        <p14:creationId xmlns:p14="http://schemas.microsoft.com/office/powerpoint/2010/main" val="2046660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233722" y="169980"/>
            <a:ext cx="11711716" cy="815975"/>
          </a:xfrm>
        </p:spPr>
        <p:txBody>
          <a:bodyPr>
            <a:normAutofit/>
          </a:bodyPr>
          <a:lstStyle/>
          <a:p>
            <a:r>
              <a:rPr lang="en-US" sz="3200" dirty="0"/>
              <a:t>Soft skill key words by sector – (MOST POPULAR)</a:t>
            </a:r>
          </a:p>
        </p:txBody>
      </p:sp>
      <p:sp>
        <p:nvSpPr>
          <p:cNvPr id="34" name="TextBox 33">
            <a:extLst>
              <a:ext uri="{FF2B5EF4-FFF2-40B4-BE49-F238E27FC236}">
                <a16:creationId xmlns:a16="http://schemas.microsoft.com/office/drawing/2014/main" id="{085802C4-8A01-77C0-B144-D7CDEFA9C20D}"/>
              </a:ext>
            </a:extLst>
          </p:cNvPr>
          <p:cNvSpPr txBox="1"/>
          <p:nvPr/>
        </p:nvSpPr>
        <p:spPr>
          <a:xfrm>
            <a:off x="327200" y="3754993"/>
            <a:ext cx="11518232" cy="738664"/>
          </a:xfrm>
          <a:prstGeom prst="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1400" dirty="0"/>
              <a:t>However, when we look at how many soft skill key words each job advertisement contains, we can see that Work Ethic returns the max value for each sector, which leads me to believe that companies might place more importance on those set of skills as there are more reference to them in the job descriptions.</a:t>
            </a:r>
          </a:p>
        </p:txBody>
      </p:sp>
      <p:pic>
        <p:nvPicPr>
          <p:cNvPr id="6" name="Picture 5" descr="A picture containing chart&#10;&#10;Description automatically generated">
            <a:extLst>
              <a:ext uri="{FF2B5EF4-FFF2-40B4-BE49-F238E27FC236}">
                <a16:creationId xmlns:a16="http://schemas.microsoft.com/office/drawing/2014/main" id="{C1921F65-C87B-4CDC-3490-5C75A5558AA5}"/>
              </a:ext>
            </a:extLst>
          </p:cNvPr>
          <p:cNvPicPr>
            <a:picLocks noChangeAspect="1"/>
          </p:cNvPicPr>
          <p:nvPr/>
        </p:nvPicPr>
        <p:blipFill>
          <a:blip r:embed="rId2"/>
          <a:stretch>
            <a:fillRect/>
          </a:stretch>
        </p:blipFill>
        <p:spPr>
          <a:xfrm>
            <a:off x="330464" y="959730"/>
            <a:ext cx="11518232" cy="2638173"/>
          </a:xfrm>
          <a:prstGeom prst="rect">
            <a:avLst/>
          </a:prstGeom>
          <a:ln>
            <a:solidFill>
              <a:schemeClr val="accent2"/>
            </a:solidFill>
          </a:ln>
        </p:spPr>
      </p:pic>
      <p:sp>
        <p:nvSpPr>
          <p:cNvPr id="12" name="Text Placeholder 5">
            <a:extLst>
              <a:ext uri="{FF2B5EF4-FFF2-40B4-BE49-F238E27FC236}">
                <a16:creationId xmlns:a16="http://schemas.microsoft.com/office/drawing/2014/main" id="{9E3EAFBD-D3B5-6DDD-AFBE-3345876259DB}"/>
              </a:ext>
            </a:extLst>
          </p:cNvPr>
          <p:cNvSpPr txBox="1">
            <a:spLocks/>
          </p:cNvSpPr>
          <p:nvPr/>
        </p:nvSpPr>
        <p:spPr>
          <a:xfrm>
            <a:off x="194634" y="4654246"/>
            <a:ext cx="2340000" cy="426651"/>
          </a:xfrm>
          <a:prstGeom prst="rect">
            <a:avLst/>
          </a:prstGeom>
          <a:solidFill>
            <a:schemeClr val="tx2">
              <a:lumMod val="75000"/>
              <a:lumOff val="25000"/>
            </a:schemeClr>
          </a:solidFill>
          <a:ln>
            <a:solidFill>
              <a:schemeClr val="tx2"/>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1200" b="1" dirty="0">
                <a:solidFill>
                  <a:schemeClr val="bg1"/>
                </a:solidFill>
              </a:rPr>
              <a:t>COMMUNICATION</a:t>
            </a:r>
            <a:r>
              <a:rPr lang="en-GB" sz="1200" b="1" dirty="0"/>
              <a:t> </a:t>
            </a:r>
            <a:r>
              <a:rPr lang="en-GB" sz="1200" b="1" dirty="0">
                <a:solidFill>
                  <a:schemeClr val="bg1"/>
                </a:solidFill>
              </a:rPr>
              <a:t>SKILL SET</a:t>
            </a:r>
          </a:p>
        </p:txBody>
      </p:sp>
      <p:sp>
        <p:nvSpPr>
          <p:cNvPr id="13" name="Text Placeholder 4">
            <a:extLst>
              <a:ext uri="{FF2B5EF4-FFF2-40B4-BE49-F238E27FC236}">
                <a16:creationId xmlns:a16="http://schemas.microsoft.com/office/drawing/2014/main" id="{D9725FFF-9B01-7F1E-1071-A440E157A388}"/>
              </a:ext>
            </a:extLst>
          </p:cNvPr>
          <p:cNvSpPr txBox="1">
            <a:spLocks/>
          </p:cNvSpPr>
          <p:nvPr/>
        </p:nvSpPr>
        <p:spPr>
          <a:xfrm>
            <a:off x="2555900" y="5102161"/>
            <a:ext cx="2340000" cy="692497"/>
          </a:xfrm>
          <a:prstGeom prst="rect">
            <a:avLst/>
          </a:prstGeom>
          <a:ln w="12700" cap="flat" cmpd="sng" algn="ctr">
            <a:solidFill>
              <a:schemeClr val="accent4">
                <a:lumMod val="75000"/>
              </a:schemeClr>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0" indent="0" algn="ctr" defTabSz="914400" rtl="0" eaLnBrk="1" latinLnBrk="0" hangingPunct="1">
              <a:lnSpc>
                <a:spcPts val="24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10000"/>
              </a:lnSpc>
            </a:pPr>
            <a:r>
              <a:rPr lang="en-ZA" sz="1300" dirty="0">
                <a:solidFill>
                  <a:schemeClr val="accent4">
                    <a:lumMod val="75000"/>
                  </a:schemeClr>
                </a:solidFill>
              </a:rPr>
              <a:t>Teamwork, Collaboration, Leadership, Adaptability, Decision-making</a:t>
            </a:r>
            <a:endParaRPr lang="en-US" sz="1300" dirty="0">
              <a:solidFill>
                <a:schemeClr val="accent4">
                  <a:lumMod val="75000"/>
                </a:schemeClr>
              </a:solidFill>
            </a:endParaRPr>
          </a:p>
        </p:txBody>
      </p:sp>
      <p:sp>
        <p:nvSpPr>
          <p:cNvPr id="17" name="Text Placeholder 7">
            <a:extLst>
              <a:ext uri="{FF2B5EF4-FFF2-40B4-BE49-F238E27FC236}">
                <a16:creationId xmlns:a16="http://schemas.microsoft.com/office/drawing/2014/main" id="{784DA4CF-49CD-988F-AC38-E9FC46E7E329}"/>
              </a:ext>
            </a:extLst>
          </p:cNvPr>
          <p:cNvSpPr txBox="1">
            <a:spLocks/>
          </p:cNvSpPr>
          <p:nvPr/>
        </p:nvSpPr>
        <p:spPr>
          <a:xfrm>
            <a:off x="9659836" y="4652496"/>
            <a:ext cx="2340000" cy="428400"/>
          </a:xfrm>
          <a:prstGeom prst="rect">
            <a:avLst/>
          </a:prstGeom>
          <a:solidFill>
            <a:schemeClr val="accent2"/>
          </a:solidFill>
          <a:ln>
            <a:solidFill>
              <a:schemeClr val="accent2">
                <a:lumMod val="50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ZA" sz="1200" b="1" dirty="0">
                <a:solidFill>
                  <a:schemeClr val="bg1"/>
                </a:solidFill>
              </a:rPr>
              <a:t>WORK ETHIC SKILL SET</a:t>
            </a:r>
            <a:endParaRPr lang="en-US" sz="1200" b="1" dirty="0">
              <a:solidFill>
                <a:schemeClr val="bg1"/>
              </a:solidFill>
            </a:endParaRPr>
          </a:p>
        </p:txBody>
      </p:sp>
      <p:sp>
        <p:nvSpPr>
          <p:cNvPr id="24" name="Text Placeholder 6">
            <a:extLst>
              <a:ext uri="{FF2B5EF4-FFF2-40B4-BE49-F238E27FC236}">
                <a16:creationId xmlns:a16="http://schemas.microsoft.com/office/drawing/2014/main" id="{D0A7A6F3-1695-5A47-9F6F-92D944D18EF8}"/>
              </a:ext>
            </a:extLst>
          </p:cNvPr>
          <p:cNvSpPr txBox="1">
            <a:spLocks/>
          </p:cNvSpPr>
          <p:nvPr/>
        </p:nvSpPr>
        <p:spPr>
          <a:xfrm>
            <a:off x="9668303" y="5108325"/>
            <a:ext cx="2340000" cy="694800"/>
          </a:xfrm>
          <a:prstGeom prst="rect">
            <a:avLst/>
          </a:prstGeom>
          <a:ln>
            <a:solidFill>
              <a:schemeClr val="accent2"/>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300" dirty="0">
                <a:solidFill>
                  <a:schemeClr val="accent2"/>
                </a:solidFill>
              </a:rPr>
              <a:t>Integrity &amp; Accountability, Initiative, Flexibility, Commitment, Dependability</a:t>
            </a:r>
          </a:p>
        </p:txBody>
      </p:sp>
      <p:sp>
        <p:nvSpPr>
          <p:cNvPr id="25" name="Text Placeholder 5">
            <a:extLst>
              <a:ext uri="{FF2B5EF4-FFF2-40B4-BE49-F238E27FC236}">
                <a16:creationId xmlns:a16="http://schemas.microsoft.com/office/drawing/2014/main" id="{F4BA9E6B-8667-77DD-67A2-2562C0C87404}"/>
              </a:ext>
            </a:extLst>
          </p:cNvPr>
          <p:cNvSpPr txBox="1">
            <a:spLocks/>
          </p:cNvSpPr>
          <p:nvPr/>
        </p:nvSpPr>
        <p:spPr>
          <a:xfrm>
            <a:off x="2557107" y="4654245"/>
            <a:ext cx="2340000" cy="426651"/>
          </a:xfrm>
          <a:prstGeom prst="rect">
            <a:avLst/>
          </a:prstGeom>
          <a:solidFill>
            <a:schemeClr val="accent4"/>
          </a:solidFill>
          <a:ln>
            <a:solidFill>
              <a:schemeClr val="accent4">
                <a:lumMod val="75000"/>
              </a:schemeClr>
            </a:solidFill>
          </a:ln>
        </p:spPr>
        <p:txBody>
          <a:bodyPr vert="horz" lIns="91440" tIns="45720" rIns="91440" bIns="45720" rtlCol="0" anchor="ctr">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1200" b="1" dirty="0">
                <a:solidFill>
                  <a:schemeClr val="bg1"/>
                </a:solidFill>
                <a:latin typeface="+mn-lt"/>
              </a:rPr>
              <a:t>TEAM WORK</a:t>
            </a:r>
            <a:r>
              <a:rPr lang="en-GB" sz="1200" b="1" dirty="0">
                <a:latin typeface="+mn-lt"/>
              </a:rPr>
              <a:t> </a:t>
            </a:r>
            <a:r>
              <a:rPr lang="en-GB" sz="1200" b="1" dirty="0">
                <a:solidFill>
                  <a:schemeClr val="bg1"/>
                </a:solidFill>
                <a:latin typeface="+mn-lt"/>
              </a:rPr>
              <a:t>SKILL SET</a:t>
            </a:r>
          </a:p>
        </p:txBody>
      </p:sp>
      <p:sp>
        <p:nvSpPr>
          <p:cNvPr id="26" name="TextBox 25">
            <a:extLst>
              <a:ext uri="{FF2B5EF4-FFF2-40B4-BE49-F238E27FC236}">
                <a16:creationId xmlns:a16="http://schemas.microsoft.com/office/drawing/2014/main" id="{C0A75211-88AE-8ED1-A540-9E023B210B96}"/>
              </a:ext>
            </a:extLst>
          </p:cNvPr>
          <p:cNvSpPr txBox="1"/>
          <p:nvPr/>
        </p:nvSpPr>
        <p:spPr>
          <a:xfrm>
            <a:off x="194634" y="5102163"/>
            <a:ext cx="2340000" cy="692497"/>
          </a:xfrm>
          <a:prstGeom prst="rect">
            <a:avLst/>
          </a:prstGeom>
          <a:noFill/>
          <a:ln>
            <a:solidFill>
              <a:srgbClr val="0A4054"/>
            </a:solidFill>
          </a:ln>
        </p:spPr>
        <p:txBody>
          <a:bodyPr wrap="square" rtlCol="0">
            <a:spAutoFit/>
          </a:bodyPr>
          <a:lstStyle/>
          <a:p>
            <a:pPr algn="ctr"/>
            <a:r>
              <a:rPr lang="en-GB" sz="1300" dirty="0">
                <a:solidFill>
                  <a:schemeClr val="tx2">
                    <a:lumMod val="90000"/>
                    <a:lumOff val="10000"/>
                  </a:schemeClr>
                </a:solidFill>
              </a:rPr>
              <a:t>Written Communication, Verbal Communication, Listening, Clarity, Respect</a:t>
            </a:r>
          </a:p>
        </p:txBody>
      </p:sp>
      <p:sp>
        <p:nvSpPr>
          <p:cNvPr id="27" name="Text Placeholder 5">
            <a:extLst>
              <a:ext uri="{FF2B5EF4-FFF2-40B4-BE49-F238E27FC236}">
                <a16:creationId xmlns:a16="http://schemas.microsoft.com/office/drawing/2014/main" id="{28793A16-3EFC-4314-339D-912E171189C2}"/>
              </a:ext>
            </a:extLst>
          </p:cNvPr>
          <p:cNvSpPr txBox="1">
            <a:spLocks/>
          </p:cNvSpPr>
          <p:nvPr/>
        </p:nvSpPr>
        <p:spPr>
          <a:xfrm>
            <a:off x="7289708" y="4654245"/>
            <a:ext cx="2340000" cy="426651"/>
          </a:xfrm>
          <a:prstGeom prst="rect">
            <a:avLst/>
          </a:prstGeom>
          <a:solidFill>
            <a:schemeClr val="accent6">
              <a:lumMod val="75000"/>
            </a:schemeClr>
          </a:solidFill>
          <a:ln>
            <a:solidFill>
              <a:schemeClr val="tx2"/>
            </a:solidFill>
          </a:ln>
        </p:spPr>
        <p:txBody>
          <a:bodyPr vert="horz" lIns="91440" tIns="45720" rIns="91440" bIns="45720" rtlCol="0" anchor="ctr">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1100" b="1" dirty="0">
                <a:solidFill>
                  <a:schemeClr val="bg1"/>
                </a:solidFill>
                <a:latin typeface="+mn-lt"/>
              </a:rPr>
              <a:t>TIME MANAGEMENT</a:t>
            </a:r>
            <a:r>
              <a:rPr lang="en-GB" sz="1100" b="1" dirty="0">
                <a:latin typeface="+mn-lt"/>
              </a:rPr>
              <a:t> </a:t>
            </a:r>
            <a:r>
              <a:rPr lang="en-GB" sz="1100" b="1" dirty="0">
                <a:solidFill>
                  <a:schemeClr val="bg1"/>
                </a:solidFill>
                <a:latin typeface="+mn-lt"/>
              </a:rPr>
              <a:t>SKILL SET</a:t>
            </a:r>
          </a:p>
        </p:txBody>
      </p:sp>
      <p:sp>
        <p:nvSpPr>
          <p:cNvPr id="28" name="TextBox 27">
            <a:extLst>
              <a:ext uri="{FF2B5EF4-FFF2-40B4-BE49-F238E27FC236}">
                <a16:creationId xmlns:a16="http://schemas.microsoft.com/office/drawing/2014/main" id="{CACBEE38-CD56-1B41-B7FE-0B778729BF47}"/>
              </a:ext>
            </a:extLst>
          </p:cNvPr>
          <p:cNvSpPr txBox="1"/>
          <p:nvPr/>
        </p:nvSpPr>
        <p:spPr>
          <a:xfrm>
            <a:off x="7291727" y="5108325"/>
            <a:ext cx="2340000" cy="694800"/>
          </a:xfrm>
          <a:prstGeom prst="rect">
            <a:avLst/>
          </a:prstGeom>
          <a:noFill/>
          <a:ln>
            <a:solidFill>
              <a:schemeClr val="accent1">
                <a:lumMod val="50000"/>
              </a:schemeClr>
            </a:solidFill>
          </a:ln>
        </p:spPr>
        <p:txBody>
          <a:bodyPr wrap="square" rtlCol="0" anchor="ctr">
            <a:spAutoFit/>
          </a:bodyPr>
          <a:lstStyle/>
          <a:p>
            <a:pPr algn="ctr"/>
            <a:r>
              <a:rPr lang="en-GB" sz="1200" dirty="0">
                <a:solidFill>
                  <a:schemeClr val="tx1">
                    <a:lumMod val="95000"/>
                    <a:lumOff val="5000"/>
                  </a:schemeClr>
                </a:solidFill>
              </a:rPr>
              <a:t>Time Management, Decision Making, Organization, Planning, Prioritizing</a:t>
            </a:r>
          </a:p>
        </p:txBody>
      </p:sp>
      <p:sp>
        <p:nvSpPr>
          <p:cNvPr id="29" name="Text Placeholder 7">
            <a:extLst>
              <a:ext uri="{FF2B5EF4-FFF2-40B4-BE49-F238E27FC236}">
                <a16:creationId xmlns:a16="http://schemas.microsoft.com/office/drawing/2014/main" id="{19A3929A-69B6-B116-1708-BB932B159F62}"/>
              </a:ext>
            </a:extLst>
          </p:cNvPr>
          <p:cNvSpPr txBox="1">
            <a:spLocks/>
          </p:cNvSpPr>
          <p:nvPr/>
        </p:nvSpPr>
        <p:spPr>
          <a:xfrm>
            <a:off x="4919580" y="4652496"/>
            <a:ext cx="2340000" cy="428400"/>
          </a:xfrm>
          <a:prstGeom prst="rect">
            <a:avLst/>
          </a:prstGeom>
          <a:solidFill>
            <a:schemeClr val="accent3">
              <a:lumMod val="50000"/>
            </a:schemeClr>
          </a:solidFill>
          <a:ln>
            <a:solidFill>
              <a:srgbClr val="C00000"/>
            </a:solidFill>
          </a:ln>
        </p:spPr>
        <p:txBody>
          <a:bodyPr vert="horz" lIns="91440" tIns="45720" rIns="91440" bIns="45720" rtlCol="0" anchor="ctr">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ZA" sz="1200" b="1" dirty="0">
                <a:solidFill>
                  <a:schemeClr val="bg1"/>
                </a:solidFill>
                <a:latin typeface="+mn-lt"/>
              </a:rPr>
              <a:t>INTERPERSONAL SKILL SET</a:t>
            </a:r>
            <a:endParaRPr lang="en-US" sz="1200" b="1" dirty="0">
              <a:solidFill>
                <a:schemeClr val="bg1"/>
              </a:solidFill>
              <a:latin typeface="+mn-lt"/>
            </a:endParaRPr>
          </a:p>
        </p:txBody>
      </p:sp>
      <p:sp>
        <p:nvSpPr>
          <p:cNvPr id="30" name="TextBox 29">
            <a:extLst>
              <a:ext uri="{FF2B5EF4-FFF2-40B4-BE49-F238E27FC236}">
                <a16:creationId xmlns:a16="http://schemas.microsoft.com/office/drawing/2014/main" id="{9F527672-1F38-56E7-68DC-C9442275F2D5}"/>
              </a:ext>
            </a:extLst>
          </p:cNvPr>
          <p:cNvSpPr txBox="1"/>
          <p:nvPr/>
        </p:nvSpPr>
        <p:spPr>
          <a:xfrm>
            <a:off x="4919580" y="5103458"/>
            <a:ext cx="2340000" cy="691200"/>
          </a:xfrm>
          <a:prstGeom prst="rect">
            <a:avLst/>
          </a:prstGeom>
          <a:noFill/>
          <a:ln>
            <a:solidFill>
              <a:srgbClr val="C00000"/>
            </a:solidFill>
          </a:ln>
        </p:spPr>
        <p:txBody>
          <a:bodyPr wrap="square" rtlCol="0" anchor="ctr">
            <a:spAutoFit/>
          </a:bodyPr>
          <a:lstStyle/>
          <a:p>
            <a:pPr algn="ctr"/>
            <a:r>
              <a:rPr lang="en-GB" sz="1300" dirty="0">
                <a:solidFill>
                  <a:srgbClr val="C00000"/>
                </a:solidFill>
              </a:rPr>
              <a:t>Critical-thinking, Attention to Detail, Sensitivity, Patience</a:t>
            </a:r>
          </a:p>
        </p:txBody>
      </p:sp>
    </p:spTree>
    <p:extLst>
      <p:ext uri="{BB962C8B-B14F-4D97-AF65-F5344CB8AC3E}">
        <p14:creationId xmlns:p14="http://schemas.microsoft.com/office/powerpoint/2010/main" val="2194780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252661" y="136525"/>
            <a:ext cx="11686675" cy="942975"/>
          </a:xfrm>
        </p:spPr>
        <p:txBody>
          <a:bodyPr>
            <a:normAutofit/>
          </a:bodyPr>
          <a:lstStyle/>
          <a:p>
            <a:r>
              <a:rPr lang="en-US" sz="3200" dirty="0"/>
              <a:t>Soft skill key words by sector – (Least popular)</a:t>
            </a:r>
          </a:p>
        </p:txBody>
      </p:sp>
      <p:sp>
        <p:nvSpPr>
          <p:cNvPr id="17" name="Content Placeholder 16">
            <a:extLst>
              <a:ext uri="{FF2B5EF4-FFF2-40B4-BE49-F238E27FC236}">
                <a16:creationId xmlns:a16="http://schemas.microsoft.com/office/drawing/2014/main" id="{E80E2834-BAA0-1AFE-F9DA-1840881643EE}"/>
              </a:ext>
            </a:extLst>
          </p:cNvPr>
          <p:cNvSpPr>
            <a:spLocks noGrp="1"/>
          </p:cNvSpPr>
          <p:nvPr>
            <p:ph sz="quarter" idx="13"/>
          </p:nvPr>
        </p:nvSpPr>
        <p:spPr/>
        <p:txBody>
          <a:bodyPr/>
          <a:lstStyle/>
          <a:p>
            <a:endParaRPr lang="en-US"/>
          </a:p>
        </p:txBody>
      </p:sp>
      <p:sp>
        <p:nvSpPr>
          <p:cNvPr id="18" name="Content Placeholder 17">
            <a:extLst>
              <a:ext uri="{FF2B5EF4-FFF2-40B4-BE49-F238E27FC236}">
                <a16:creationId xmlns:a16="http://schemas.microsoft.com/office/drawing/2014/main" id="{358935F5-CBAB-80A0-7AA1-935243918085}"/>
              </a:ext>
            </a:extLst>
          </p:cNvPr>
          <p:cNvSpPr>
            <a:spLocks noGrp="1"/>
          </p:cNvSpPr>
          <p:nvPr>
            <p:ph sz="quarter" idx="15"/>
          </p:nvPr>
        </p:nvSpPr>
        <p:spPr/>
        <p:txBody>
          <a:bodyPr/>
          <a:lstStyle/>
          <a:p>
            <a:endParaRPr lang="en-US"/>
          </a:p>
        </p:txBody>
      </p:sp>
      <p:sp>
        <p:nvSpPr>
          <p:cNvPr id="19" name="Content Placeholder 18">
            <a:extLst>
              <a:ext uri="{FF2B5EF4-FFF2-40B4-BE49-F238E27FC236}">
                <a16:creationId xmlns:a16="http://schemas.microsoft.com/office/drawing/2014/main" id="{0EF0BDDE-1BEC-3B50-2D47-0C7933C01B1D}"/>
              </a:ext>
            </a:extLst>
          </p:cNvPr>
          <p:cNvSpPr>
            <a:spLocks noGrp="1"/>
          </p:cNvSpPr>
          <p:nvPr>
            <p:ph sz="quarter" idx="17"/>
          </p:nvPr>
        </p:nvSpPr>
        <p:spPr/>
        <p:txBody>
          <a:bodyPr/>
          <a:lstStyle/>
          <a:p>
            <a:endParaRPr lang="en-US"/>
          </a:p>
        </p:txBody>
      </p:sp>
      <p:sp>
        <p:nvSpPr>
          <p:cNvPr id="34" name="TextBox 33">
            <a:extLst>
              <a:ext uri="{FF2B5EF4-FFF2-40B4-BE49-F238E27FC236}">
                <a16:creationId xmlns:a16="http://schemas.microsoft.com/office/drawing/2014/main" id="{085802C4-8A01-77C0-B144-D7CDEFA9C20D}"/>
              </a:ext>
            </a:extLst>
          </p:cNvPr>
          <p:cNvSpPr txBox="1"/>
          <p:nvPr/>
        </p:nvSpPr>
        <p:spPr>
          <a:xfrm>
            <a:off x="336882" y="3916914"/>
            <a:ext cx="11518232" cy="52322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1400" dirty="0"/>
              <a:t>Looking at the other end of the spectrum we can see that Interpersonal Skills were the least popular with employers except for in the Healthcare sector.</a:t>
            </a:r>
          </a:p>
        </p:txBody>
      </p:sp>
      <p:pic>
        <p:nvPicPr>
          <p:cNvPr id="7" name="Picture 6" descr="Table&#10;&#10;Description automatically generated">
            <a:extLst>
              <a:ext uri="{FF2B5EF4-FFF2-40B4-BE49-F238E27FC236}">
                <a16:creationId xmlns:a16="http://schemas.microsoft.com/office/drawing/2014/main" id="{4C904E57-8F61-7EC4-B3E1-90FF179B531B}"/>
              </a:ext>
            </a:extLst>
          </p:cNvPr>
          <p:cNvPicPr>
            <a:picLocks noChangeAspect="1"/>
          </p:cNvPicPr>
          <p:nvPr/>
        </p:nvPicPr>
        <p:blipFill>
          <a:blip r:embed="rId2"/>
          <a:stretch>
            <a:fillRect/>
          </a:stretch>
        </p:blipFill>
        <p:spPr>
          <a:xfrm>
            <a:off x="330464" y="1072276"/>
            <a:ext cx="11518232" cy="2720564"/>
          </a:xfrm>
          <a:prstGeom prst="rect">
            <a:avLst/>
          </a:prstGeom>
          <a:ln>
            <a:solidFill>
              <a:schemeClr val="accent2"/>
            </a:solidFill>
          </a:ln>
        </p:spPr>
      </p:pic>
      <p:sp>
        <p:nvSpPr>
          <p:cNvPr id="5" name="Text Placeholder 5">
            <a:extLst>
              <a:ext uri="{FF2B5EF4-FFF2-40B4-BE49-F238E27FC236}">
                <a16:creationId xmlns:a16="http://schemas.microsoft.com/office/drawing/2014/main" id="{90F87EFB-25C5-5108-D218-8C3A22072455}"/>
              </a:ext>
            </a:extLst>
          </p:cNvPr>
          <p:cNvSpPr txBox="1">
            <a:spLocks/>
          </p:cNvSpPr>
          <p:nvPr/>
        </p:nvSpPr>
        <p:spPr>
          <a:xfrm>
            <a:off x="194634" y="4654246"/>
            <a:ext cx="2340000" cy="426651"/>
          </a:xfrm>
          <a:prstGeom prst="rect">
            <a:avLst/>
          </a:prstGeom>
          <a:solidFill>
            <a:schemeClr val="tx2">
              <a:lumMod val="75000"/>
              <a:lumOff val="25000"/>
            </a:schemeClr>
          </a:solidFill>
          <a:ln>
            <a:solidFill>
              <a:schemeClr val="tx2"/>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1200" b="1" dirty="0">
                <a:solidFill>
                  <a:schemeClr val="bg1"/>
                </a:solidFill>
              </a:rPr>
              <a:t>COMMUNICATION</a:t>
            </a:r>
            <a:r>
              <a:rPr lang="en-GB" sz="1200" b="1" dirty="0"/>
              <a:t> </a:t>
            </a:r>
            <a:r>
              <a:rPr lang="en-GB" sz="1200" b="1" dirty="0">
                <a:solidFill>
                  <a:schemeClr val="bg1"/>
                </a:solidFill>
              </a:rPr>
              <a:t>SKILL SET</a:t>
            </a:r>
          </a:p>
        </p:txBody>
      </p:sp>
      <p:sp>
        <p:nvSpPr>
          <p:cNvPr id="6" name="Text Placeholder 4">
            <a:extLst>
              <a:ext uri="{FF2B5EF4-FFF2-40B4-BE49-F238E27FC236}">
                <a16:creationId xmlns:a16="http://schemas.microsoft.com/office/drawing/2014/main" id="{EAA771C5-9736-B216-ADC2-877306924357}"/>
              </a:ext>
            </a:extLst>
          </p:cNvPr>
          <p:cNvSpPr txBox="1">
            <a:spLocks/>
          </p:cNvSpPr>
          <p:nvPr/>
        </p:nvSpPr>
        <p:spPr>
          <a:xfrm>
            <a:off x="2555900" y="5102161"/>
            <a:ext cx="2340000" cy="692497"/>
          </a:xfrm>
          <a:prstGeom prst="rect">
            <a:avLst/>
          </a:prstGeom>
          <a:ln w="12700" cap="flat" cmpd="sng" algn="ctr">
            <a:solidFill>
              <a:schemeClr val="accent4">
                <a:lumMod val="75000"/>
              </a:schemeClr>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0" indent="0" algn="ctr" defTabSz="914400" rtl="0" eaLnBrk="1" latinLnBrk="0" hangingPunct="1">
              <a:lnSpc>
                <a:spcPts val="24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10000"/>
              </a:lnSpc>
            </a:pPr>
            <a:r>
              <a:rPr lang="en-ZA" sz="1300" dirty="0">
                <a:solidFill>
                  <a:schemeClr val="accent4">
                    <a:lumMod val="75000"/>
                  </a:schemeClr>
                </a:solidFill>
              </a:rPr>
              <a:t>Teamwork, Collaboration, Leadership, Adaptability, Decision-making</a:t>
            </a:r>
            <a:endParaRPr lang="en-US" sz="1300" dirty="0">
              <a:solidFill>
                <a:schemeClr val="accent4">
                  <a:lumMod val="75000"/>
                </a:schemeClr>
              </a:solidFill>
            </a:endParaRPr>
          </a:p>
        </p:txBody>
      </p:sp>
      <p:sp>
        <p:nvSpPr>
          <p:cNvPr id="8" name="Text Placeholder 7">
            <a:extLst>
              <a:ext uri="{FF2B5EF4-FFF2-40B4-BE49-F238E27FC236}">
                <a16:creationId xmlns:a16="http://schemas.microsoft.com/office/drawing/2014/main" id="{68847EDA-D393-4425-BE0C-69404409CFD0}"/>
              </a:ext>
            </a:extLst>
          </p:cNvPr>
          <p:cNvSpPr txBox="1">
            <a:spLocks/>
          </p:cNvSpPr>
          <p:nvPr/>
        </p:nvSpPr>
        <p:spPr>
          <a:xfrm>
            <a:off x="9659836" y="4652496"/>
            <a:ext cx="2340000" cy="428400"/>
          </a:xfrm>
          <a:prstGeom prst="rect">
            <a:avLst/>
          </a:prstGeom>
          <a:solidFill>
            <a:schemeClr val="accent2"/>
          </a:solidFill>
          <a:ln>
            <a:solidFill>
              <a:schemeClr val="accent2">
                <a:lumMod val="50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ZA" sz="1200" b="1" dirty="0">
                <a:solidFill>
                  <a:schemeClr val="bg1"/>
                </a:solidFill>
              </a:rPr>
              <a:t>WORK ETHIC SKILL SET</a:t>
            </a:r>
            <a:endParaRPr lang="en-US" sz="1200" b="1" dirty="0">
              <a:solidFill>
                <a:schemeClr val="bg1"/>
              </a:solidFill>
            </a:endParaRPr>
          </a:p>
        </p:txBody>
      </p:sp>
      <p:sp>
        <p:nvSpPr>
          <p:cNvPr id="9" name="Text Placeholder 6">
            <a:extLst>
              <a:ext uri="{FF2B5EF4-FFF2-40B4-BE49-F238E27FC236}">
                <a16:creationId xmlns:a16="http://schemas.microsoft.com/office/drawing/2014/main" id="{DA144AB9-47A9-A2A2-AC31-45AC183EF277}"/>
              </a:ext>
            </a:extLst>
          </p:cNvPr>
          <p:cNvSpPr txBox="1">
            <a:spLocks/>
          </p:cNvSpPr>
          <p:nvPr/>
        </p:nvSpPr>
        <p:spPr>
          <a:xfrm>
            <a:off x="9668303" y="5108325"/>
            <a:ext cx="2340000" cy="694800"/>
          </a:xfrm>
          <a:prstGeom prst="rect">
            <a:avLst/>
          </a:prstGeom>
          <a:ln>
            <a:solidFill>
              <a:schemeClr val="accent2"/>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300" dirty="0">
                <a:solidFill>
                  <a:schemeClr val="accent2"/>
                </a:solidFill>
              </a:rPr>
              <a:t>Integrity &amp; Accountability, Initiative, Flexibility, Commitment, Dependability</a:t>
            </a:r>
          </a:p>
        </p:txBody>
      </p:sp>
      <p:sp>
        <p:nvSpPr>
          <p:cNvPr id="10" name="Text Placeholder 5">
            <a:extLst>
              <a:ext uri="{FF2B5EF4-FFF2-40B4-BE49-F238E27FC236}">
                <a16:creationId xmlns:a16="http://schemas.microsoft.com/office/drawing/2014/main" id="{6FCADBD2-DBA1-0AF9-20C2-C7120DF56A27}"/>
              </a:ext>
            </a:extLst>
          </p:cNvPr>
          <p:cNvSpPr txBox="1">
            <a:spLocks/>
          </p:cNvSpPr>
          <p:nvPr/>
        </p:nvSpPr>
        <p:spPr>
          <a:xfrm>
            <a:off x="2557107" y="4654245"/>
            <a:ext cx="2340000" cy="426651"/>
          </a:xfrm>
          <a:prstGeom prst="rect">
            <a:avLst/>
          </a:prstGeom>
          <a:solidFill>
            <a:schemeClr val="accent4"/>
          </a:solidFill>
          <a:ln>
            <a:solidFill>
              <a:schemeClr val="accent4">
                <a:lumMod val="75000"/>
              </a:schemeClr>
            </a:solidFill>
          </a:ln>
        </p:spPr>
        <p:txBody>
          <a:bodyPr vert="horz" lIns="91440" tIns="45720" rIns="91440" bIns="45720" rtlCol="0" anchor="ctr">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1200" b="1" dirty="0">
                <a:solidFill>
                  <a:schemeClr val="bg1"/>
                </a:solidFill>
                <a:latin typeface="+mn-lt"/>
              </a:rPr>
              <a:t>TEAM WORK</a:t>
            </a:r>
            <a:r>
              <a:rPr lang="en-GB" sz="1200" b="1" dirty="0">
                <a:latin typeface="+mn-lt"/>
              </a:rPr>
              <a:t> </a:t>
            </a:r>
            <a:r>
              <a:rPr lang="en-GB" sz="1200" b="1" dirty="0">
                <a:solidFill>
                  <a:schemeClr val="bg1"/>
                </a:solidFill>
                <a:latin typeface="+mn-lt"/>
              </a:rPr>
              <a:t>SKILL SET</a:t>
            </a:r>
          </a:p>
        </p:txBody>
      </p:sp>
      <p:sp>
        <p:nvSpPr>
          <p:cNvPr id="11" name="TextBox 10">
            <a:extLst>
              <a:ext uri="{FF2B5EF4-FFF2-40B4-BE49-F238E27FC236}">
                <a16:creationId xmlns:a16="http://schemas.microsoft.com/office/drawing/2014/main" id="{3AE46F91-38A2-6FC1-B26F-2905711373E5}"/>
              </a:ext>
            </a:extLst>
          </p:cNvPr>
          <p:cNvSpPr txBox="1"/>
          <p:nvPr/>
        </p:nvSpPr>
        <p:spPr>
          <a:xfrm>
            <a:off x="194634" y="5102163"/>
            <a:ext cx="2340000" cy="692497"/>
          </a:xfrm>
          <a:prstGeom prst="rect">
            <a:avLst/>
          </a:prstGeom>
          <a:noFill/>
          <a:ln>
            <a:solidFill>
              <a:srgbClr val="0A4054"/>
            </a:solidFill>
          </a:ln>
        </p:spPr>
        <p:txBody>
          <a:bodyPr wrap="square" rtlCol="0">
            <a:spAutoFit/>
          </a:bodyPr>
          <a:lstStyle/>
          <a:p>
            <a:pPr algn="ctr"/>
            <a:r>
              <a:rPr lang="en-GB" sz="1300" dirty="0">
                <a:solidFill>
                  <a:schemeClr val="tx2">
                    <a:lumMod val="90000"/>
                    <a:lumOff val="10000"/>
                  </a:schemeClr>
                </a:solidFill>
              </a:rPr>
              <a:t>Written Communication, Verbal Communication, Listening, Clarity, Respect</a:t>
            </a:r>
          </a:p>
        </p:txBody>
      </p:sp>
      <p:sp>
        <p:nvSpPr>
          <p:cNvPr id="12" name="Text Placeholder 5">
            <a:extLst>
              <a:ext uri="{FF2B5EF4-FFF2-40B4-BE49-F238E27FC236}">
                <a16:creationId xmlns:a16="http://schemas.microsoft.com/office/drawing/2014/main" id="{BA276784-C152-E62D-7964-A083704CE2AB}"/>
              </a:ext>
            </a:extLst>
          </p:cNvPr>
          <p:cNvSpPr txBox="1">
            <a:spLocks/>
          </p:cNvSpPr>
          <p:nvPr/>
        </p:nvSpPr>
        <p:spPr>
          <a:xfrm>
            <a:off x="7289708" y="4654245"/>
            <a:ext cx="2340000" cy="426651"/>
          </a:xfrm>
          <a:prstGeom prst="rect">
            <a:avLst/>
          </a:prstGeom>
          <a:solidFill>
            <a:schemeClr val="accent6">
              <a:lumMod val="75000"/>
            </a:schemeClr>
          </a:solidFill>
          <a:ln>
            <a:solidFill>
              <a:schemeClr val="tx2"/>
            </a:solidFill>
          </a:ln>
        </p:spPr>
        <p:txBody>
          <a:bodyPr vert="horz" lIns="91440" tIns="45720" rIns="91440" bIns="45720" rtlCol="0" anchor="ctr">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1100" b="1" dirty="0">
                <a:solidFill>
                  <a:schemeClr val="bg1"/>
                </a:solidFill>
                <a:latin typeface="+mn-lt"/>
              </a:rPr>
              <a:t>TIME MANAGEMENT</a:t>
            </a:r>
            <a:r>
              <a:rPr lang="en-GB" sz="1100" b="1" dirty="0">
                <a:latin typeface="+mn-lt"/>
              </a:rPr>
              <a:t> </a:t>
            </a:r>
            <a:r>
              <a:rPr lang="en-GB" sz="1100" b="1" dirty="0">
                <a:solidFill>
                  <a:schemeClr val="bg1"/>
                </a:solidFill>
                <a:latin typeface="+mn-lt"/>
              </a:rPr>
              <a:t>SKILL SET</a:t>
            </a:r>
          </a:p>
        </p:txBody>
      </p:sp>
      <p:sp>
        <p:nvSpPr>
          <p:cNvPr id="13" name="TextBox 12">
            <a:extLst>
              <a:ext uri="{FF2B5EF4-FFF2-40B4-BE49-F238E27FC236}">
                <a16:creationId xmlns:a16="http://schemas.microsoft.com/office/drawing/2014/main" id="{C04E2185-6118-BBB7-56B3-B8751849506E}"/>
              </a:ext>
            </a:extLst>
          </p:cNvPr>
          <p:cNvSpPr txBox="1"/>
          <p:nvPr/>
        </p:nvSpPr>
        <p:spPr>
          <a:xfrm>
            <a:off x="7291727" y="5108325"/>
            <a:ext cx="2340000" cy="694800"/>
          </a:xfrm>
          <a:prstGeom prst="rect">
            <a:avLst/>
          </a:prstGeom>
          <a:noFill/>
          <a:ln>
            <a:solidFill>
              <a:schemeClr val="accent1">
                <a:lumMod val="50000"/>
              </a:schemeClr>
            </a:solidFill>
          </a:ln>
        </p:spPr>
        <p:txBody>
          <a:bodyPr wrap="square" rtlCol="0" anchor="ctr">
            <a:spAutoFit/>
          </a:bodyPr>
          <a:lstStyle/>
          <a:p>
            <a:pPr algn="ctr"/>
            <a:r>
              <a:rPr lang="en-GB" sz="1200" dirty="0">
                <a:solidFill>
                  <a:schemeClr val="tx1">
                    <a:lumMod val="95000"/>
                    <a:lumOff val="5000"/>
                  </a:schemeClr>
                </a:solidFill>
              </a:rPr>
              <a:t>Time Management, Decision Making, Organization, Planning, Prioritizing</a:t>
            </a:r>
          </a:p>
        </p:txBody>
      </p:sp>
      <p:sp>
        <p:nvSpPr>
          <p:cNvPr id="15" name="Text Placeholder 7">
            <a:extLst>
              <a:ext uri="{FF2B5EF4-FFF2-40B4-BE49-F238E27FC236}">
                <a16:creationId xmlns:a16="http://schemas.microsoft.com/office/drawing/2014/main" id="{FC8EEA3B-8F7C-B00A-C090-084A70322C1D}"/>
              </a:ext>
            </a:extLst>
          </p:cNvPr>
          <p:cNvSpPr txBox="1">
            <a:spLocks/>
          </p:cNvSpPr>
          <p:nvPr/>
        </p:nvSpPr>
        <p:spPr>
          <a:xfrm>
            <a:off x="4919580" y="4652496"/>
            <a:ext cx="2340000" cy="428400"/>
          </a:xfrm>
          <a:prstGeom prst="rect">
            <a:avLst/>
          </a:prstGeom>
          <a:solidFill>
            <a:schemeClr val="accent3">
              <a:lumMod val="50000"/>
            </a:schemeClr>
          </a:solidFill>
          <a:ln>
            <a:solidFill>
              <a:srgbClr val="C00000"/>
            </a:solidFill>
          </a:ln>
        </p:spPr>
        <p:txBody>
          <a:bodyPr vert="horz" lIns="91440" tIns="45720" rIns="91440" bIns="45720" rtlCol="0" anchor="ctr">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ZA" sz="1200" b="1" dirty="0">
                <a:solidFill>
                  <a:schemeClr val="bg1"/>
                </a:solidFill>
                <a:latin typeface="+mn-lt"/>
              </a:rPr>
              <a:t>INTERPERSONAL SKILL SET</a:t>
            </a:r>
            <a:endParaRPr lang="en-US" sz="1200" b="1" dirty="0">
              <a:solidFill>
                <a:schemeClr val="bg1"/>
              </a:solidFill>
              <a:latin typeface="+mn-lt"/>
            </a:endParaRPr>
          </a:p>
        </p:txBody>
      </p:sp>
      <p:sp>
        <p:nvSpPr>
          <p:cNvPr id="16" name="TextBox 15">
            <a:extLst>
              <a:ext uri="{FF2B5EF4-FFF2-40B4-BE49-F238E27FC236}">
                <a16:creationId xmlns:a16="http://schemas.microsoft.com/office/drawing/2014/main" id="{F024FF6C-3D16-6C95-9A14-24859A4D91F7}"/>
              </a:ext>
            </a:extLst>
          </p:cNvPr>
          <p:cNvSpPr txBox="1"/>
          <p:nvPr/>
        </p:nvSpPr>
        <p:spPr>
          <a:xfrm>
            <a:off x="4919580" y="5103458"/>
            <a:ext cx="2340000" cy="691200"/>
          </a:xfrm>
          <a:prstGeom prst="rect">
            <a:avLst/>
          </a:prstGeom>
          <a:noFill/>
          <a:ln>
            <a:solidFill>
              <a:srgbClr val="C00000"/>
            </a:solidFill>
          </a:ln>
        </p:spPr>
        <p:txBody>
          <a:bodyPr wrap="square" rtlCol="0" anchor="ctr">
            <a:spAutoFit/>
          </a:bodyPr>
          <a:lstStyle/>
          <a:p>
            <a:pPr algn="ctr"/>
            <a:r>
              <a:rPr lang="en-GB" sz="1300" dirty="0">
                <a:solidFill>
                  <a:srgbClr val="C00000"/>
                </a:solidFill>
              </a:rPr>
              <a:t>Critical-thinking, Attention to Detail, Sensitivity, Patience</a:t>
            </a:r>
          </a:p>
        </p:txBody>
      </p:sp>
    </p:spTree>
    <p:extLst>
      <p:ext uri="{BB962C8B-B14F-4D97-AF65-F5344CB8AC3E}">
        <p14:creationId xmlns:p14="http://schemas.microsoft.com/office/powerpoint/2010/main" val="1171304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6208630" y="1103017"/>
            <a:ext cx="5544058" cy="743432"/>
          </a:xfrm>
        </p:spPr>
        <p:txBody>
          <a:bodyPr>
            <a:normAutofit/>
          </a:bodyPr>
          <a:lstStyle/>
          <a:p>
            <a:r>
              <a:rPr lang="en-ZA" sz="3600"/>
              <a:t>BUSINESS SERVICES</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429975" y="1690688"/>
            <a:ext cx="2366999" cy="2770315"/>
          </a:xfrm>
        </p:spPr>
        <p:txBody>
          <a:bodyPr>
            <a:normAutofit lnSpcReduction="10000"/>
          </a:bodyPr>
          <a:lstStyle/>
          <a:p>
            <a:r>
              <a:rPr lang="en-ZA" sz="6600" dirty="0"/>
              <a:t>3</a:t>
            </a:r>
          </a:p>
          <a:p>
            <a:endParaRPr lang="en-ZA" sz="1200" b="0" i="1" dirty="0">
              <a:latin typeface="Avenir Next Medium" panose="020B0503020202020204" pitchFamily="34" charset="0"/>
            </a:endParaRPr>
          </a:p>
          <a:p>
            <a:r>
              <a:rPr lang="en-ZA" sz="1600" b="0" i="1" dirty="0">
                <a:latin typeface="Avenir Next Medium" panose="020B0503020202020204" pitchFamily="34" charset="0"/>
              </a:rPr>
              <a:t>On average the job advertisements in this sector contain soft skill keywords from 3 of the categories.</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3073574" y="1690688"/>
            <a:ext cx="2743200" cy="2770315"/>
          </a:xfrm>
        </p:spPr>
        <p:txBody>
          <a:bodyPr/>
          <a:lstStyle/>
          <a:p>
            <a:r>
              <a:rPr lang="en-ZA" sz="6000" dirty="0"/>
              <a:t>100</a:t>
            </a:r>
          </a:p>
          <a:p>
            <a:endParaRPr lang="en-ZA" sz="1200" dirty="0"/>
          </a:p>
          <a:p>
            <a:r>
              <a:rPr lang="en-ZA" sz="1800" b="0" i="1" dirty="0">
                <a:latin typeface="Avenir Next Medium" panose="020B0503020202020204" pitchFamily="34" charset="0"/>
              </a:rPr>
              <a:t>Of the Job Advertisements in this sector did not contain </a:t>
            </a:r>
            <a:br>
              <a:rPr lang="en-ZA" sz="1800" b="0" i="1" dirty="0">
                <a:latin typeface="Avenir Next Medium" panose="020B0503020202020204" pitchFamily="34" charset="0"/>
              </a:rPr>
            </a:br>
            <a:r>
              <a:rPr lang="en-ZA" sz="1800" b="0" i="1" dirty="0">
                <a:latin typeface="Avenir Next Medium" panose="020B0503020202020204" pitchFamily="34" charset="0"/>
              </a:rPr>
              <a:t>any soft skills at all.</a:t>
            </a:r>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dirty="0"/>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17</a:t>
            </a:fld>
            <a:endParaRPr lang="en-ZA"/>
          </a:p>
        </p:txBody>
      </p:sp>
      <p:sp>
        <p:nvSpPr>
          <p:cNvPr id="2" name="TextBox 1">
            <a:extLst>
              <a:ext uri="{FF2B5EF4-FFF2-40B4-BE49-F238E27FC236}">
                <a16:creationId xmlns:a16="http://schemas.microsoft.com/office/drawing/2014/main" id="{BE971E10-82DD-9367-21EF-A22230C6E76A}"/>
              </a:ext>
            </a:extLst>
          </p:cNvPr>
          <p:cNvSpPr txBox="1"/>
          <p:nvPr/>
        </p:nvSpPr>
        <p:spPr>
          <a:xfrm>
            <a:off x="429975" y="4623846"/>
            <a:ext cx="5386799" cy="1569660"/>
          </a:xfrm>
          <a:prstGeom prst="rect">
            <a:avLst/>
          </a:prstGeom>
          <a:solidFill>
            <a:schemeClr val="accent4"/>
          </a:solidFill>
          <a:ln w="28575">
            <a:solidFill>
              <a:schemeClr val="tx1"/>
            </a:solidFill>
          </a:ln>
        </p:spPr>
        <p:txBody>
          <a:bodyPr wrap="square" rtlCol="0" anchor="ctr">
            <a:spAutoFit/>
          </a:bodyPr>
          <a:lstStyle/>
          <a:p>
            <a:pPr algn="ctr"/>
            <a:r>
              <a:rPr lang="en-ZA" sz="1600" dirty="0">
                <a:latin typeface="Avenir Next" panose="020B0503020202020204" pitchFamily="34" charset="0"/>
              </a:rPr>
              <a:t>When we look more closely at the business services sector, we can see that when it comes to soft skills in that sector. This sector follows the trend of employers favouring work ethic the most with job advertisements containing words such as </a:t>
            </a:r>
            <a:r>
              <a:rPr lang="en-ZA" sz="1600" dirty="0">
                <a:solidFill>
                  <a:schemeClr val="bg1"/>
                </a:solidFill>
                <a:latin typeface="Avenir Next" panose="020B0503020202020204" pitchFamily="34" charset="0"/>
              </a:rPr>
              <a:t>“</a:t>
            </a:r>
            <a:r>
              <a:rPr lang="en-GB" sz="1600" b="1" i="1" dirty="0">
                <a:solidFill>
                  <a:schemeClr val="bg1"/>
                </a:solidFill>
              </a:rPr>
              <a:t>Integrity &amp; Accountability, Initiative, Flexibility, Commitment, Dependability”.</a:t>
            </a:r>
          </a:p>
        </p:txBody>
      </p:sp>
      <p:pic>
        <p:nvPicPr>
          <p:cNvPr id="13" name="Picture 12" descr="Chart, pie chart&#10;&#10;Description automatically generated">
            <a:extLst>
              <a:ext uri="{FF2B5EF4-FFF2-40B4-BE49-F238E27FC236}">
                <a16:creationId xmlns:a16="http://schemas.microsoft.com/office/drawing/2014/main" id="{51B0E3ED-807A-B730-A9D4-076454070EDB}"/>
              </a:ext>
            </a:extLst>
          </p:cNvPr>
          <p:cNvPicPr>
            <a:picLocks noChangeAspect="1"/>
          </p:cNvPicPr>
          <p:nvPr/>
        </p:nvPicPr>
        <p:blipFill>
          <a:blip r:embed="rId3"/>
          <a:stretch>
            <a:fillRect/>
          </a:stretch>
        </p:blipFill>
        <p:spPr>
          <a:xfrm>
            <a:off x="6000368" y="1990885"/>
            <a:ext cx="5960582" cy="3764098"/>
          </a:xfrm>
          <a:prstGeom prst="rect">
            <a:avLst/>
          </a:prstGeom>
          <a:ln w="28575">
            <a:solidFill>
              <a:schemeClr val="tx1"/>
            </a:solidFill>
          </a:ln>
        </p:spPr>
      </p:pic>
    </p:spTree>
    <p:extLst>
      <p:ext uri="{BB962C8B-B14F-4D97-AF65-F5344CB8AC3E}">
        <p14:creationId xmlns:p14="http://schemas.microsoft.com/office/powerpoint/2010/main" val="3831300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6226055" y="1247415"/>
            <a:ext cx="5544058" cy="737737"/>
          </a:xfrm>
        </p:spPr>
        <p:txBody>
          <a:bodyPr>
            <a:normAutofit/>
          </a:bodyPr>
          <a:lstStyle/>
          <a:p>
            <a:r>
              <a:rPr lang="en-ZA" sz="3600"/>
              <a:t>FINANCE</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429975" y="1690688"/>
            <a:ext cx="2366999" cy="2770315"/>
          </a:xfrm>
        </p:spPr>
        <p:txBody>
          <a:bodyPr>
            <a:normAutofit lnSpcReduction="10000"/>
          </a:bodyPr>
          <a:lstStyle/>
          <a:p>
            <a:r>
              <a:rPr lang="en-ZA" sz="6600" dirty="0"/>
              <a:t>3</a:t>
            </a:r>
          </a:p>
          <a:p>
            <a:endParaRPr lang="en-ZA" sz="1200" b="0" i="1" dirty="0">
              <a:latin typeface="Avenir Next Medium" panose="020B0503020202020204" pitchFamily="34" charset="0"/>
            </a:endParaRPr>
          </a:p>
          <a:p>
            <a:r>
              <a:rPr lang="en-ZA" sz="1600" b="0" i="1" dirty="0">
                <a:latin typeface="Avenir Next Medium" panose="020B0503020202020204" pitchFamily="34" charset="0"/>
              </a:rPr>
              <a:t>On average the job advertisements in this sector contain soft skill keywords from 3 of the categories.</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3073574" y="1690688"/>
            <a:ext cx="2743200" cy="2770315"/>
          </a:xfrm>
        </p:spPr>
        <p:txBody>
          <a:bodyPr/>
          <a:lstStyle/>
          <a:p>
            <a:r>
              <a:rPr lang="en-ZA" sz="6000"/>
              <a:t>4</a:t>
            </a:r>
          </a:p>
          <a:p>
            <a:endParaRPr lang="en-ZA" sz="1200"/>
          </a:p>
          <a:p>
            <a:r>
              <a:rPr lang="en-ZA" sz="1800" b="0" i="1">
                <a:latin typeface="Avenir Next Medium" panose="020B0503020202020204" pitchFamily="34" charset="0"/>
              </a:rPr>
              <a:t>Of the Job Advertisements in this sector did not contain </a:t>
            </a:r>
            <a:br>
              <a:rPr lang="en-ZA" sz="1800" b="0" i="1">
                <a:latin typeface="Avenir Next Medium" panose="020B0503020202020204" pitchFamily="34" charset="0"/>
              </a:rPr>
            </a:br>
            <a:r>
              <a:rPr lang="en-ZA" sz="1800" b="0" i="1">
                <a:latin typeface="Avenir Next Medium" panose="020B0503020202020204" pitchFamily="34" charset="0"/>
              </a:rPr>
              <a:t>any soft skills at all.</a:t>
            </a:r>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18</a:t>
            </a:fld>
            <a:endParaRPr lang="en-ZA"/>
          </a:p>
        </p:txBody>
      </p:sp>
      <p:pic>
        <p:nvPicPr>
          <p:cNvPr id="7" name="Picture 6" descr="Chart, pie chart&#10;&#10;Description automatically generated">
            <a:extLst>
              <a:ext uri="{FF2B5EF4-FFF2-40B4-BE49-F238E27FC236}">
                <a16:creationId xmlns:a16="http://schemas.microsoft.com/office/drawing/2014/main" id="{513EF745-A23E-7A21-3778-B2085C614E80}"/>
              </a:ext>
            </a:extLst>
          </p:cNvPr>
          <p:cNvPicPr>
            <a:picLocks noChangeAspect="1"/>
          </p:cNvPicPr>
          <p:nvPr/>
        </p:nvPicPr>
        <p:blipFill>
          <a:blip r:embed="rId2"/>
          <a:stretch>
            <a:fillRect/>
          </a:stretch>
        </p:blipFill>
        <p:spPr>
          <a:xfrm>
            <a:off x="6011693" y="1954206"/>
            <a:ext cx="5972783" cy="3922596"/>
          </a:xfrm>
          <a:prstGeom prst="rect">
            <a:avLst/>
          </a:prstGeom>
          <a:ln w="19050">
            <a:solidFill>
              <a:schemeClr val="tx1"/>
            </a:solidFill>
          </a:ln>
        </p:spPr>
      </p:pic>
      <p:sp>
        <p:nvSpPr>
          <p:cNvPr id="2" name="TextBox 1">
            <a:extLst>
              <a:ext uri="{FF2B5EF4-FFF2-40B4-BE49-F238E27FC236}">
                <a16:creationId xmlns:a16="http://schemas.microsoft.com/office/drawing/2014/main" id="{05C207D1-2219-0E9B-BFB8-D85D9266F415}"/>
              </a:ext>
            </a:extLst>
          </p:cNvPr>
          <p:cNvSpPr txBox="1"/>
          <p:nvPr/>
        </p:nvSpPr>
        <p:spPr>
          <a:xfrm>
            <a:off x="429975" y="4683060"/>
            <a:ext cx="5386799" cy="1374222"/>
          </a:xfrm>
          <a:prstGeom prst="rect">
            <a:avLst/>
          </a:prstGeom>
          <a:solidFill>
            <a:schemeClr val="accent4"/>
          </a:solidFill>
          <a:ln w="19050">
            <a:solidFill>
              <a:schemeClr val="tx1"/>
            </a:solidFill>
          </a:ln>
        </p:spPr>
        <p:txBody>
          <a:bodyPr wrap="square" rtlCol="0" anchor="ctr">
            <a:spAutoFit/>
          </a:bodyPr>
          <a:lstStyle/>
          <a:p>
            <a:pPr algn="ctr">
              <a:lnSpc>
                <a:spcPct val="120000"/>
              </a:lnSpc>
            </a:pPr>
            <a:r>
              <a:rPr lang="en-ZA" sz="1400" dirty="0">
                <a:latin typeface="Avenir Next" panose="020B0503020202020204" pitchFamily="34" charset="0"/>
              </a:rPr>
              <a:t>We can see that in the finance sector it follows the trend of work ethic coming out on top with employers. What we also see is that although interpersonal skills are the least popular again we can see that they are not far behind Communication Skills and Team Work Skills with only 3% separating the three categories</a:t>
            </a:r>
          </a:p>
        </p:txBody>
      </p:sp>
    </p:spTree>
    <p:extLst>
      <p:ext uri="{BB962C8B-B14F-4D97-AF65-F5344CB8AC3E}">
        <p14:creationId xmlns:p14="http://schemas.microsoft.com/office/powerpoint/2010/main" val="2484003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6125908" y="1345744"/>
            <a:ext cx="5544058" cy="689887"/>
          </a:xfrm>
        </p:spPr>
        <p:txBody>
          <a:bodyPr>
            <a:normAutofit/>
          </a:bodyPr>
          <a:lstStyle/>
          <a:p>
            <a:r>
              <a:rPr lang="en-ZA" sz="3600" dirty="0"/>
              <a:t>HEALTHCARE</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227514" y="1690688"/>
            <a:ext cx="2366999" cy="2770315"/>
          </a:xfrm>
        </p:spPr>
        <p:txBody>
          <a:bodyPr>
            <a:normAutofit lnSpcReduction="10000"/>
          </a:bodyPr>
          <a:lstStyle/>
          <a:p>
            <a:r>
              <a:rPr lang="en-ZA" sz="6600" dirty="0"/>
              <a:t>3</a:t>
            </a:r>
          </a:p>
          <a:p>
            <a:endParaRPr lang="en-ZA" sz="1200" b="0" i="1" dirty="0">
              <a:latin typeface="Avenir Next Medium" panose="020B0503020202020204" pitchFamily="34" charset="0"/>
            </a:endParaRPr>
          </a:p>
          <a:p>
            <a:r>
              <a:rPr lang="en-ZA" sz="1600" b="0" i="1" dirty="0">
                <a:latin typeface="Avenir Next Medium" panose="020B0503020202020204" pitchFamily="34" charset="0"/>
              </a:rPr>
              <a:t>On average the job advertisements in this sector contain soft skill keywords from 3 of the categories.</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2789363" y="1690688"/>
            <a:ext cx="2743200" cy="2770315"/>
          </a:xfrm>
        </p:spPr>
        <p:txBody>
          <a:bodyPr/>
          <a:lstStyle/>
          <a:p>
            <a:r>
              <a:rPr lang="en-ZA" sz="6000" dirty="0"/>
              <a:t>8</a:t>
            </a:r>
          </a:p>
          <a:p>
            <a:endParaRPr lang="en-ZA" sz="1200" dirty="0"/>
          </a:p>
          <a:p>
            <a:r>
              <a:rPr lang="en-ZA" sz="1800" b="0" i="1" dirty="0">
                <a:latin typeface="Avenir Next Medium" panose="020B0503020202020204" pitchFamily="34" charset="0"/>
              </a:rPr>
              <a:t>Of the Job Advertisements in this sector did not contain </a:t>
            </a:r>
            <a:br>
              <a:rPr lang="en-ZA" sz="1800" b="0" i="1" dirty="0">
                <a:latin typeface="Avenir Next Medium" panose="020B0503020202020204" pitchFamily="34" charset="0"/>
              </a:rPr>
            </a:br>
            <a:r>
              <a:rPr lang="en-ZA" sz="1800" b="0" i="1" dirty="0">
                <a:latin typeface="Avenir Next Medium" panose="020B0503020202020204" pitchFamily="34" charset="0"/>
              </a:rPr>
              <a:t>any soft skills at all. (5%)</a:t>
            </a:r>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553989" y="6356350"/>
            <a:ext cx="2743200" cy="365125"/>
          </a:xfrm>
        </p:spPr>
        <p:txBody>
          <a:bodyPr/>
          <a:lstStyle/>
          <a:p>
            <a:r>
              <a:rPr lang="en-US"/>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19</a:t>
            </a:fld>
            <a:endParaRPr lang="en-ZA"/>
          </a:p>
        </p:txBody>
      </p:sp>
      <p:pic>
        <p:nvPicPr>
          <p:cNvPr id="2" name="Picture 1">
            <a:extLst>
              <a:ext uri="{FF2B5EF4-FFF2-40B4-BE49-F238E27FC236}">
                <a16:creationId xmlns:a16="http://schemas.microsoft.com/office/drawing/2014/main" id="{E3D29EA9-960F-E723-CB9F-B3C7A33056E9}"/>
              </a:ext>
            </a:extLst>
          </p:cNvPr>
          <p:cNvPicPr>
            <a:picLocks noChangeAspect="1"/>
          </p:cNvPicPr>
          <p:nvPr/>
        </p:nvPicPr>
        <p:blipFill>
          <a:blip r:embed="rId2"/>
          <a:stretch>
            <a:fillRect/>
          </a:stretch>
        </p:blipFill>
        <p:spPr>
          <a:xfrm>
            <a:off x="5749639" y="2035631"/>
            <a:ext cx="6296597" cy="4006925"/>
          </a:xfrm>
          <a:prstGeom prst="rect">
            <a:avLst/>
          </a:prstGeom>
          <a:ln w="28575">
            <a:solidFill>
              <a:schemeClr val="tx1"/>
            </a:solidFill>
          </a:ln>
        </p:spPr>
      </p:pic>
      <p:sp>
        <p:nvSpPr>
          <p:cNvPr id="3" name="TextBox 2">
            <a:extLst>
              <a:ext uri="{FF2B5EF4-FFF2-40B4-BE49-F238E27FC236}">
                <a16:creationId xmlns:a16="http://schemas.microsoft.com/office/drawing/2014/main" id="{FF574FC6-6B42-FD30-7658-999A2599775C}"/>
              </a:ext>
            </a:extLst>
          </p:cNvPr>
          <p:cNvSpPr txBox="1"/>
          <p:nvPr/>
        </p:nvSpPr>
        <p:spPr>
          <a:xfrm>
            <a:off x="227514" y="4794392"/>
            <a:ext cx="5305049" cy="1200329"/>
          </a:xfrm>
          <a:prstGeom prst="rect">
            <a:avLst/>
          </a:prstGeom>
          <a:solidFill>
            <a:schemeClr val="accent4"/>
          </a:solidFill>
          <a:ln w="19050">
            <a:solidFill>
              <a:schemeClr val="tx1"/>
            </a:solidFill>
          </a:ln>
        </p:spPr>
        <p:txBody>
          <a:bodyPr wrap="square" rtlCol="0" anchor="ctr">
            <a:spAutoFit/>
          </a:bodyPr>
          <a:lstStyle/>
          <a:p>
            <a:pPr algn="ctr">
              <a:lnSpc>
                <a:spcPct val="100000"/>
              </a:lnSpc>
            </a:pPr>
            <a:r>
              <a:rPr lang="en-ZA" dirty="0">
                <a:latin typeface="Avenir Next" panose="020B0503020202020204" pitchFamily="34" charset="0"/>
              </a:rPr>
              <a:t>The healthcare sector is the only sector where interpersonal soft skills have not come out as the least popular. With this instance that position going to Communication Soft Skills </a:t>
            </a:r>
          </a:p>
        </p:txBody>
      </p:sp>
    </p:spTree>
    <p:extLst>
      <p:ext uri="{BB962C8B-B14F-4D97-AF65-F5344CB8AC3E}">
        <p14:creationId xmlns:p14="http://schemas.microsoft.com/office/powerpoint/2010/main" val="4202938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701138"/>
            <a:ext cx="4114800" cy="1325563"/>
          </a:xfrm>
        </p:spPr>
        <p:txBody>
          <a:bodyPr>
            <a:normAutofit/>
          </a:bodyPr>
          <a:lstStyle/>
          <a:p>
            <a:pPr algn="ctr"/>
            <a:r>
              <a:rPr lang="en-ZA"/>
              <a:t>Question?</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168210"/>
            <a:ext cx="4114800" cy="3905123"/>
          </a:xfrm>
        </p:spPr>
        <p:txBody>
          <a:bodyPr vert="horz" lIns="91440" tIns="45720" rIns="91440" bIns="45720" rtlCol="0" anchor="t">
            <a:normAutofit/>
          </a:bodyPr>
          <a:lstStyle/>
          <a:p>
            <a:pPr algn="ctr">
              <a:lnSpc>
                <a:spcPct val="100000"/>
              </a:lnSpc>
            </a:pPr>
            <a:r>
              <a:rPr lang="en-US" sz="4000" i="1"/>
              <a:t>What soft skills do </a:t>
            </a:r>
            <a:r>
              <a:rPr lang="en-US" sz="3600" i="1"/>
              <a:t>employers</a:t>
            </a:r>
            <a:r>
              <a:rPr lang="en-US" sz="4000" i="1"/>
              <a:t> look for when hiring data analysts? </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endParaRPr lang="en-US"/>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5763331" y="931511"/>
            <a:ext cx="6328736" cy="954983"/>
          </a:xfrm>
        </p:spPr>
        <p:txBody>
          <a:bodyPr>
            <a:normAutofit/>
          </a:bodyPr>
          <a:lstStyle/>
          <a:p>
            <a:r>
              <a:rPr lang="en-ZA" sz="3200" dirty="0"/>
              <a:t>INFORMATION TECHNOLOGY</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83782" y="1669353"/>
            <a:ext cx="2366999" cy="2770315"/>
          </a:xfrm>
        </p:spPr>
        <p:txBody>
          <a:bodyPr>
            <a:normAutofit lnSpcReduction="10000"/>
          </a:bodyPr>
          <a:lstStyle/>
          <a:p>
            <a:r>
              <a:rPr lang="en-ZA" sz="6600" dirty="0"/>
              <a:t>2</a:t>
            </a:r>
          </a:p>
          <a:p>
            <a:endParaRPr lang="en-ZA" sz="1200" b="0" i="1" dirty="0">
              <a:latin typeface="Avenir Next Medium" panose="020B0503020202020204" pitchFamily="34" charset="0"/>
            </a:endParaRPr>
          </a:p>
          <a:p>
            <a:r>
              <a:rPr lang="en-ZA" sz="1600" b="0" i="1" dirty="0">
                <a:latin typeface="Avenir Next Medium" panose="020B0503020202020204" pitchFamily="34" charset="0"/>
              </a:rPr>
              <a:t>On average the job advertisements in this sector contain soft skill keywords from 2 of the categories.</a:t>
            </a:r>
          </a:p>
          <a:p>
            <a:endParaRPr lang="en-ZA" sz="1600" b="0" i="1" dirty="0">
              <a:latin typeface="Avenir Next Medium" panose="020B0503020202020204" pitchFamily="34" charset="0"/>
            </a:endParaRP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2785456" y="1669353"/>
            <a:ext cx="2743200" cy="2770315"/>
          </a:xfrm>
        </p:spPr>
        <p:txBody>
          <a:bodyPr/>
          <a:lstStyle/>
          <a:p>
            <a:r>
              <a:rPr lang="en-ZA" sz="6000" dirty="0"/>
              <a:t>86</a:t>
            </a:r>
          </a:p>
          <a:p>
            <a:r>
              <a:rPr lang="en-ZA" sz="1600" b="0" i="1" dirty="0">
                <a:latin typeface="Avenir Next Medium" panose="020B0503020202020204" pitchFamily="34" charset="0"/>
              </a:rPr>
              <a:t>Of the job advertisements in this sector did not contain </a:t>
            </a:r>
            <a:br>
              <a:rPr lang="en-ZA" sz="1600" b="0" i="1" dirty="0">
                <a:latin typeface="Avenir Next Medium" panose="020B0503020202020204" pitchFamily="34" charset="0"/>
              </a:rPr>
            </a:br>
            <a:r>
              <a:rPr lang="en-ZA" sz="1600" b="0" i="1" dirty="0">
                <a:latin typeface="Avenir Next Medium" panose="020B0503020202020204" pitchFamily="34" charset="0"/>
              </a:rPr>
              <a:t>any soft skills at all.</a:t>
            </a:r>
            <a:r>
              <a:rPr lang="en-ZA" sz="1800" b="0" i="1" dirty="0">
                <a:latin typeface="Avenir Next Medium" panose="020B0503020202020204" pitchFamily="34" charset="0"/>
              </a:rPr>
              <a:t> (7%)</a:t>
            </a:r>
            <a:endParaRPr lang="en-ZA" sz="1800" dirty="0"/>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592007" y="6335015"/>
            <a:ext cx="2743200" cy="365125"/>
          </a:xfrm>
        </p:spPr>
        <p:txBody>
          <a:bodyPr/>
          <a:lstStyle/>
          <a:p>
            <a:r>
              <a:rPr lang="en-US"/>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20</a:t>
            </a:fld>
            <a:endParaRPr lang="en-ZA"/>
          </a:p>
        </p:txBody>
      </p:sp>
      <p:pic>
        <p:nvPicPr>
          <p:cNvPr id="3" name="Picture 2" descr="Chart, pie chart&#10;&#10;Description automatically generated">
            <a:extLst>
              <a:ext uri="{FF2B5EF4-FFF2-40B4-BE49-F238E27FC236}">
                <a16:creationId xmlns:a16="http://schemas.microsoft.com/office/drawing/2014/main" id="{3A1C0AC4-17A7-D95D-67AD-BD869DB76AF7}"/>
              </a:ext>
            </a:extLst>
          </p:cNvPr>
          <p:cNvPicPr>
            <a:picLocks noChangeAspect="1"/>
          </p:cNvPicPr>
          <p:nvPr/>
        </p:nvPicPr>
        <p:blipFill>
          <a:blip r:embed="rId2"/>
          <a:stretch>
            <a:fillRect/>
          </a:stretch>
        </p:blipFill>
        <p:spPr>
          <a:xfrm>
            <a:off x="5781280" y="1886494"/>
            <a:ext cx="6226938" cy="3755189"/>
          </a:xfrm>
          <a:prstGeom prst="rect">
            <a:avLst/>
          </a:prstGeom>
          <a:solidFill>
            <a:schemeClr val="accent4"/>
          </a:solidFill>
          <a:ln w="19050">
            <a:solidFill>
              <a:schemeClr val="tx1"/>
            </a:solidFill>
          </a:ln>
        </p:spPr>
      </p:pic>
      <p:sp>
        <p:nvSpPr>
          <p:cNvPr id="2" name="TextBox 1">
            <a:extLst>
              <a:ext uri="{FF2B5EF4-FFF2-40B4-BE49-F238E27FC236}">
                <a16:creationId xmlns:a16="http://schemas.microsoft.com/office/drawing/2014/main" id="{772692AD-104A-2925-B79D-9286CED029B6}"/>
              </a:ext>
            </a:extLst>
          </p:cNvPr>
          <p:cNvSpPr txBox="1"/>
          <p:nvPr/>
        </p:nvSpPr>
        <p:spPr>
          <a:xfrm>
            <a:off x="183782" y="4623270"/>
            <a:ext cx="5386799" cy="1169551"/>
          </a:xfrm>
          <a:prstGeom prst="rect">
            <a:avLst/>
          </a:prstGeom>
          <a:solidFill>
            <a:schemeClr val="accent4"/>
          </a:solidFill>
          <a:ln w="19050">
            <a:solidFill>
              <a:schemeClr val="tx1"/>
            </a:solidFill>
          </a:ln>
        </p:spPr>
        <p:txBody>
          <a:bodyPr wrap="square" rtlCol="0" anchor="ctr">
            <a:spAutoFit/>
          </a:bodyPr>
          <a:lstStyle/>
          <a:p>
            <a:pPr algn="ctr"/>
            <a:r>
              <a:rPr lang="en-ZA" sz="1400" dirty="0">
                <a:latin typeface="Avenir Next" panose="020B0503020202020204" pitchFamily="34" charset="0"/>
              </a:rPr>
              <a:t>We can see that in the finance sector it follows the trend of work ethic coming out on top with employers. What we also see is that although interpersonal skills are the least popular again we can see that they are not far behind Communication Skills and Team Work Skills with only 3% separating the three categories</a:t>
            </a:r>
          </a:p>
        </p:txBody>
      </p:sp>
    </p:spTree>
    <p:extLst>
      <p:ext uri="{BB962C8B-B14F-4D97-AF65-F5344CB8AC3E}">
        <p14:creationId xmlns:p14="http://schemas.microsoft.com/office/powerpoint/2010/main" val="2926988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5842160" y="1048234"/>
            <a:ext cx="6080764" cy="780796"/>
          </a:xfrm>
        </p:spPr>
        <p:txBody>
          <a:bodyPr>
            <a:normAutofit/>
          </a:bodyPr>
          <a:lstStyle/>
          <a:p>
            <a:r>
              <a:rPr lang="en-ZA" sz="3600" dirty="0"/>
              <a:t>‘UNKNOWN’</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35737" y="1690688"/>
            <a:ext cx="2592000" cy="2770315"/>
          </a:xfrm>
        </p:spPr>
        <p:txBody>
          <a:bodyPr>
            <a:normAutofit fontScale="25000" lnSpcReduction="20000"/>
          </a:bodyPr>
          <a:lstStyle/>
          <a:p>
            <a:r>
              <a:rPr lang="en-ZA" sz="28000" dirty="0"/>
              <a:t>2</a:t>
            </a:r>
            <a:endParaRPr lang="en-ZA" sz="5400" b="0" i="1" dirty="0">
              <a:latin typeface="Avenir Next Medium" panose="020B0503020202020204" pitchFamily="34" charset="0"/>
            </a:endParaRPr>
          </a:p>
          <a:p>
            <a:pPr>
              <a:lnSpc>
                <a:spcPct val="120000"/>
              </a:lnSpc>
            </a:pPr>
            <a:r>
              <a:rPr lang="en-ZA" sz="6600" b="0" i="1" dirty="0">
                <a:latin typeface="Avenir Next Medium" panose="020B0503020202020204" pitchFamily="34" charset="0"/>
              </a:rPr>
              <a:t>On average the job advertisements in this sector contain soft skill keywords from 2 of the categories.</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2930537" y="1690687"/>
            <a:ext cx="2592000" cy="2770315"/>
          </a:xfrm>
        </p:spPr>
        <p:txBody>
          <a:bodyPr/>
          <a:lstStyle/>
          <a:p>
            <a:r>
              <a:rPr lang="en-ZA" sz="7000" dirty="0"/>
              <a:t>56</a:t>
            </a:r>
          </a:p>
          <a:p>
            <a:r>
              <a:rPr lang="en-ZA" sz="1800" b="0" i="1" dirty="0">
                <a:latin typeface="Avenir Next Medium" panose="020B0503020202020204" pitchFamily="34" charset="0"/>
              </a:rPr>
              <a:t>Of the Job Advertisements in this sector did not contain </a:t>
            </a:r>
            <a:br>
              <a:rPr lang="en-ZA" sz="1800" b="0" i="1" dirty="0">
                <a:latin typeface="Avenir Next Medium" panose="020B0503020202020204" pitchFamily="34" charset="0"/>
              </a:rPr>
            </a:br>
            <a:r>
              <a:rPr lang="en-ZA" sz="1800" b="0" i="1" dirty="0">
                <a:latin typeface="Avenir Next Medium" panose="020B0503020202020204" pitchFamily="34" charset="0"/>
              </a:rPr>
              <a:t>any soft skills at all. </a:t>
            </a:r>
            <a:r>
              <a:rPr lang="en-ZA" sz="1400" b="0" i="1" dirty="0">
                <a:latin typeface="Avenir Next Medium" panose="020B0503020202020204" pitchFamily="34" charset="0"/>
              </a:rPr>
              <a:t>(16%)</a:t>
            </a:r>
            <a:endParaRPr lang="en-ZA" sz="1800" b="0" i="1" dirty="0">
              <a:latin typeface="Avenir Next Medium" panose="020B0503020202020204" pitchFamily="34" charset="0"/>
            </a:endParaRPr>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21</a:t>
            </a:fld>
            <a:endParaRPr lang="en-ZA"/>
          </a:p>
        </p:txBody>
      </p:sp>
      <p:pic>
        <p:nvPicPr>
          <p:cNvPr id="3" name="Picture 2" descr="Chart, pie chart&#10;&#10;Description automatically generated">
            <a:extLst>
              <a:ext uri="{FF2B5EF4-FFF2-40B4-BE49-F238E27FC236}">
                <a16:creationId xmlns:a16="http://schemas.microsoft.com/office/drawing/2014/main" id="{57074676-F164-21CE-77F3-2627C7ADFD20}"/>
              </a:ext>
            </a:extLst>
          </p:cNvPr>
          <p:cNvPicPr>
            <a:picLocks noChangeAspect="1"/>
          </p:cNvPicPr>
          <p:nvPr/>
        </p:nvPicPr>
        <p:blipFill>
          <a:blip r:embed="rId2"/>
          <a:stretch>
            <a:fillRect/>
          </a:stretch>
        </p:blipFill>
        <p:spPr>
          <a:xfrm>
            <a:off x="5725685" y="1906021"/>
            <a:ext cx="6272209" cy="4063891"/>
          </a:xfrm>
          <a:prstGeom prst="rect">
            <a:avLst/>
          </a:prstGeom>
          <a:ln w="19050">
            <a:solidFill>
              <a:schemeClr val="tx1"/>
            </a:solidFill>
          </a:ln>
        </p:spPr>
      </p:pic>
      <p:sp>
        <p:nvSpPr>
          <p:cNvPr id="4" name="TextBox 3">
            <a:extLst>
              <a:ext uri="{FF2B5EF4-FFF2-40B4-BE49-F238E27FC236}">
                <a16:creationId xmlns:a16="http://schemas.microsoft.com/office/drawing/2014/main" id="{24A82733-CF9B-3409-0197-BA2AB77C92C8}"/>
              </a:ext>
            </a:extLst>
          </p:cNvPr>
          <p:cNvSpPr txBox="1"/>
          <p:nvPr/>
        </p:nvSpPr>
        <p:spPr>
          <a:xfrm>
            <a:off x="135738" y="4709912"/>
            <a:ext cx="5386799" cy="1260000"/>
          </a:xfrm>
          <a:prstGeom prst="rect">
            <a:avLst/>
          </a:prstGeom>
          <a:solidFill>
            <a:schemeClr val="accent4"/>
          </a:solidFill>
          <a:ln w="19050">
            <a:solidFill>
              <a:schemeClr val="tx1"/>
            </a:solidFill>
          </a:ln>
        </p:spPr>
        <p:txBody>
          <a:bodyPr wrap="square" rtlCol="0" anchor="ctr">
            <a:spAutoFit/>
          </a:bodyPr>
          <a:lstStyle/>
          <a:p>
            <a:pPr algn="ctr">
              <a:lnSpc>
                <a:spcPct val="100000"/>
              </a:lnSpc>
            </a:pPr>
            <a:r>
              <a:rPr lang="en-ZA" sz="1400" dirty="0">
                <a:latin typeface="Avenir Next" panose="020B0503020202020204" pitchFamily="34" charset="0"/>
              </a:rPr>
              <a:t>Although the sector these job advertisements relate too is ‘unknown’ it still follows the trend of Work Ethic Soft Skills being the most favourable skill when hiring data analysts and interpersonal skills being the least desirable soft skill set</a:t>
            </a:r>
          </a:p>
        </p:txBody>
      </p:sp>
    </p:spTree>
    <p:extLst>
      <p:ext uri="{BB962C8B-B14F-4D97-AF65-F5344CB8AC3E}">
        <p14:creationId xmlns:p14="http://schemas.microsoft.com/office/powerpoint/2010/main" val="3350764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a:t>Hypothesis</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a:t>1</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fontScale="92500" lnSpcReduction="10000"/>
          </a:bodyPr>
          <a:lstStyle/>
          <a:p>
            <a:pPr>
              <a:lnSpc>
                <a:spcPct val="120000"/>
              </a:lnSpc>
            </a:pPr>
            <a:r>
              <a:rPr lang="en-US" b="1" dirty="0"/>
              <a:t>Communication Soft Skills </a:t>
            </a:r>
            <a:r>
              <a:rPr lang="en-US" dirty="0"/>
              <a:t>were the most popular with employers when looking only at the number of advertisements that contained any of the soft skill key words for that category.</a:t>
            </a:r>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2</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3"/>
            <a:ext cx="2743200" cy="1937565"/>
          </a:xfrm>
        </p:spPr>
        <p:txBody>
          <a:bodyPr>
            <a:normAutofit fontScale="62500" lnSpcReduction="20000"/>
          </a:bodyPr>
          <a:lstStyle/>
          <a:p>
            <a:pPr>
              <a:lnSpc>
                <a:spcPct val="120000"/>
              </a:lnSpc>
            </a:pPr>
            <a:r>
              <a:rPr lang="en-US" sz="1700" dirty="0"/>
              <a:t>However, when we looked at the actual count of the soft skills for each area </a:t>
            </a:r>
            <a:r>
              <a:rPr lang="en-US" sz="1700" b="1" dirty="0"/>
              <a:t>Work Ethic </a:t>
            </a:r>
            <a:r>
              <a:rPr lang="en-US" sz="1700" dirty="0"/>
              <a:t>came out on top. </a:t>
            </a:r>
            <a:br>
              <a:rPr lang="en-US" sz="1700" dirty="0"/>
            </a:br>
            <a:br>
              <a:rPr lang="en-US" sz="1700" dirty="0"/>
            </a:br>
            <a:r>
              <a:rPr lang="en-US" sz="1700" dirty="0"/>
              <a:t>So, I draw the conclusion that although more ads contained communication soft skills. Work Ethic Key words were more dominant which I believe is because having that skill set is more important to employers</a:t>
            </a:r>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a:t>3</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a:bodyPr>
          <a:lstStyle/>
          <a:p>
            <a:r>
              <a:rPr lang="en-US" dirty="0"/>
              <a:t>Interpersonal Skills, were the least popular with those soft skills keywords appearing the least in the advertisements I analyzed.</a:t>
            </a:r>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a:p>
        </p:txBody>
      </p:sp>
      <p:sp>
        <p:nvSpPr>
          <p:cNvPr id="4" name="Text Placeholder 3">
            <a:extLst>
              <a:ext uri="{FF2B5EF4-FFF2-40B4-BE49-F238E27FC236}">
                <a16:creationId xmlns:a16="http://schemas.microsoft.com/office/drawing/2014/main" id="{20E5B821-CF52-4B66-7089-DD1C4CA379E8}"/>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267049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a:t>THANK YOU</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a:p>
        </p:txBody>
      </p:sp>
    </p:spTree>
    <p:extLst>
      <p:ext uri="{BB962C8B-B14F-4D97-AF65-F5344CB8AC3E}">
        <p14:creationId xmlns:p14="http://schemas.microsoft.com/office/powerpoint/2010/main" val="2135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494472"/>
            <a:ext cx="6958387" cy="660111"/>
          </a:xfrm>
        </p:spPr>
        <p:txBody>
          <a:bodyPr>
            <a:normAutofit fontScale="90000"/>
          </a:bodyPr>
          <a:lstStyle/>
          <a:p>
            <a:r>
              <a:rPr lang="en-US"/>
              <a:t>Dissecting the question &amp; Identifying an objective ?</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4115546" y="2593307"/>
            <a:ext cx="3657600" cy="365760"/>
          </a:xfrm>
        </p:spPr>
        <p:txBody>
          <a:bodyPr>
            <a:noAutofit/>
          </a:bodyPr>
          <a:lstStyle/>
          <a:p>
            <a:r>
              <a:rPr lang="en-US">
                <a:solidFill>
                  <a:schemeClr val="accent2">
                    <a:lumMod val="75000"/>
                  </a:schemeClr>
                </a:solidFill>
              </a:rPr>
              <a:t>1. What is a Soft Skill ?</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4158814" y="3279550"/>
            <a:ext cx="3874372" cy="365760"/>
          </a:xfrm>
        </p:spPr>
        <p:txBody>
          <a:bodyPr>
            <a:noAutofit/>
          </a:bodyPr>
          <a:lstStyle/>
          <a:p>
            <a:r>
              <a:rPr lang="en-US">
                <a:solidFill>
                  <a:schemeClr val="accent2">
                    <a:lumMod val="75000"/>
                  </a:schemeClr>
                </a:solidFill>
              </a:rPr>
              <a:t>2. Identifying Potential Employers?</a:t>
            </a:r>
          </a:p>
        </p:txBody>
      </p:sp>
      <p:sp>
        <p:nvSpPr>
          <p:cNvPr id="43" name="Text Placeholder 42">
            <a:extLst>
              <a:ext uri="{FF2B5EF4-FFF2-40B4-BE49-F238E27FC236}">
                <a16:creationId xmlns:a16="http://schemas.microsoft.com/office/drawing/2014/main" id="{543672B4-28D9-4792-A8C2-BB242D3770EB}"/>
              </a:ext>
            </a:extLst>
          </p:cNvPr>
          <p:cNvSpPr>
            <a:spLocks noGrp="1"/>
          </p:cNvSpPr>
          <p:nvPr>
            <p:ph type="body" sz="quarter" idx="22"/>
          </p:nvPr>
        </p:nvSpPr>
        <p:spPr>
          <a:xfrm>
            <a:off x="4158814" y="3962640"/>
            <a:ext cx="3687559" cy="849177"/>
          </a:xfrm>
        </p:spPr>
        <p:txBody>
          <a:bodyPr>
            <a:noAutofit/>
          </a:bodyPr>
          <a:lstStyle/>
          <a:p>
            <a:r>
              <a:rPr lang="en-US">
                <a:solidFill>
                  <a:schemeClr val="accent2">
                    <a:lumMod val="75000"/>
                  </a:schemeClr>
                </a:solidFill>
              </a:rPr>
              <a:t>3. Finding Job Descriptions for  Data analysts.</a:t>
            </a:r>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a:p>
        </p:txBody>
      </p:sp>
      <p:sp>
        <p:nvSpPr>
          <p:cNvPr id="20" name="Title 1">
            <a:extLst>
              <a:ext uri="{FF2B5EF4-FFF2-40B4-BE49-F238E27FC236}">
                <a16:creationId xmlns:a16="http://schemas.microsoft.com/office/drawing/2014/main" id="{9F022B7D-96E9-514A-6D77-DEBAB78BBB8B}"/>
              </a:ext>
            </a:extLst>
          </p:cNvPr>
          <p:cNvSpPr txBox="1">
            <a:spLocks/>
          </p:cNvSpPr>
          <p:nvPr/>
        </p:nvSpPr>
        <p:spPr>
          <a:xfrm>
            <a:off x="838200" y="974967"/>
            <a:ext cx="10515600" cy="660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endParaRPr lang="en-US"/>
          </a:p>
        </p:txBody>
      </p:sp>
      <p:sp>
        <p:nvSpPr>
          <p:cNvPr id="22" name="TextBox 21">
            <a:extLst>
              <a:ext uri="{FF2B5EF4-FFF2-40B4-BE49-F238E27FC236}">
                <a16:creationId xmlns:a16="http://schemas.microsoft.com/office/drawing/2014/main" id="{E6CEB06F-4B0F-E466-7427-093326C21808}"/>
              </a:ext>
            </a:extLst>
          </p:cNvPr>
          <p:cNvSpPr txBox="1"/>
          <p:nvPr/>
        </p:nvSpPr>
        <p:spPr>
          <a:xfrm>
            <a:off x="868157" y="1625775"/>
            <a:ext cx="6898471" cy="369332"/>
          </a:xfrm>
          <a:prstGeom prst="rect">
            <a:avLst/>
          </a:prstGeom>
          <a:solidFill>
            <a:schemeClr val="accent1">
              <a:lumMod val="75000"/>
            </a:schemeClr>
          </a:solidFill>
        </p:spPr>
        <p:txBody>
          <a:bodyPr wrap="square">
            <a:spAutoFit/>
          </a:bodyPr>
          <a:lstStyle/>
          <a:p>
            <a:pPr algn="ctr">
              <a:lnSpc>
                <a:spcPct val="100000"/>
              </a:lnSpc>
            </a:pPr>
            <a:r>
              <a:rPr lang="en-US" sz="1800" b="1" i="1">
                <a:solidFill>
                  <a:schemeClr val="bg1">
                    <a:lumMod val="95000"/>
                  </a:schemeClr>
                </a:solidFill>
              </a:rPr>
              <a:t>What soft skills do employers look for when hiring data analysts? </a:t>
            </a:r>
          </a:p>
        </p:txBody>
      </p:sp>
      <p:sp>
        <p:nvSpPr>
          <p:cNvPr id="27" name="Content Placeholder 2">
            <a:extLst>
              <a:ext uri="{FF2B5EF4-FFF2-40B4-BE49-F238E27FC236}">
                <a16:creationId xmlns:a16="http://schemas.microsoft.com/office/drawing/2014/main" id="{EEA4926C-A0E6-47CD-1192-5440CDC5F2A8}"/>
              </a:ext>
            </a:extLst>
          </p:cNvPr>
          <p:cNvSpPr txBox="1">
            <a:spLocks/>
          </p:cNvSpPr>
          <p:nvPr/>
        </p:nvSpPr>
        <p:spPr>
          <a:xfrm>
            <a:off x="838200" y="2387643"/>
            <a:ext cx="2986548" cy="2666138"/>
          </a:xfrm>
          <a:prstGeom prst="rect">
            <a:avLst/>
          </a:prstGeom>
        </p:spPr>
        <p:txBody>
          <a:bodyPr vert="horz" lIns="91440" tIns="45720" rIns="91440" bIns="45720" rtlCol="0" anchor="t">
            <a:normAutofit fontScale="92500"/>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GB" sz="1600"/>
              <a:t>In order to answer the question and begin my analysis I need to understand the ask and identify my objectives. </a:t>
            </a:r>
          </a:p>
          <a:p>
            <a:pPr>
              <a:lnSpc>
                <a:spcPct val="120000"/>
              </a:lnSpc>
            </a:pPr>
            <a:endParaRPr lang="en-GB" sz="1600"/>
          </a:p>
          <a:p>
            <a:pPr>
              <a:lnSpc>
                <a:spcPct val="120000"/>
              </a:lnSpc>
            </a:pPr>
            <a:r>
              <a:rPr lang="en-GB" sz="1600"/>
              <a:t>From the question I have identified the following three objectives that I will need solve through my market research.</a:t>
            </a:r>
            <a:endParaRPr lang="en-US" sz="1600"/>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a:t>Soft skills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6893" y="1362060"/>
            <a:ext cx="5669280" cy="905097"/>
          </a:xfrm>
          <a:ln>
            <a:solidFill>
              <a:schemeClr val="bg2">
                <a:lumMod val="10000"/>
              </a:schemeClr>
            </a:solidFill>
          </a:ln>
        </p:spPr>
        <p:txBody>
          <a:bodyPr vert="horz" lIns="91440" tIns="45720" rIns="91440" bIns="45720" rtlCol="0" anchor="ctr">
            <a:normAutofit fontScale="92500"/>
          </a:bodyPr>
          <a:lstStyle/>
          <a:p>
            <a:pPr>
              <a:lnSpc>
                <a:spcPct val="120000"/>
              </a:lnSpc>
            </a:pPr>
            <a:r>
              <a:rPr lang="en-GB" b="1" i="1"/>
              <a:t> A soft skill is a personal attribute that supports situational awareness and enhances an individual's ability to get a job done. The term soft skills is often used as a synonym for people skills or emotional intelligence</a:t>
            </a:r>
            <a:endParaRPr lang="en-US" b="1" i="1"/>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25896" y="2855151"/>
            <a:ext cx="5669280" cy="3349004"/>
          </a:xfrm>
          <a:ln>
            <a:solidFill>
              <a:schemeClr val="accent4">
                <a:lumMod val="60000"/>
                <a:lumOff val="40000"/>
              </a:schemeClr>
            </a:solidFill>
          </a:ln>
        </p:spPr>
        <p:txBody>
          <a:bodyPr>
            <a:normAutofit fontScale="92500" lnSpcReduction="10000"/>
          </a:bodyPr>
          <a:lstStyle/>
          <a:p>
            <a:pPr>
              <a:lnSpc>
                <a:spcPct val="120000"/>
              </a:lnSpc>
            </a:pPr>
            <a:r>
              <a:rPr lang="en-US"/>
              <a:t>Through market research I have identified </a:t>
            </a:r>
            <a:r>
              <a:rPr lang="en-US" b="1"/>
              <a:t>5 soft skill sets</a:t>
            </a:r>
            <a:r>
              <a:rPr lang="en-US"/>
              <a:t> that I feel are the most sort after. I have determined this from the frequency in which these skill sets have appeared through my cluster analysis. </a:t>
            </a:r>
          </a:p>
          <a:p>
            <a:pPr>
              <a:lnSpc>
                <a:spcPct val="120000"/>
              </a:lnSpc>
            </a:pPr>
            <a:endParaRPr lang="en-US" sz="600"/>
          </a:p>
          <a:p>
            <a:pPr>
              <a:lnSpc>
                <a:spcPct val="120000"/>
              </a:lnSpc>
            </a:pPr>
            <a:r>
              <a:rPr lang="en-US"/>
              <a:t>These are as follows; </a:t>
            </a:r>
            <a:br>
              <a:rPr lang="en-US"/>
            </a:br>
            <a:endParaRPr lang="en-US" sz="400"/>
          </a:p>
          <a:p>
            <a:pPr>
              <a:lnSpc>
                <a:spcPct val="120000"/>
              </a:lnSpc>
            </a:pPr>
            <a:r>
              <a:rPr lang="en-US"/>
              <a:t>1 Communication Skills</a:t>
            </a:r>
          </a:p>
          <a:p>
            <a:pPr>
              <a:lnSpc>
                <a:spcPct val="120000"/>
              </a:lnSpc>
            </a:pPr>
            <a:r>
              <a:rPr lang="en-US"/>
              <a:t>2. Work Ethic</a:t>
            </a:r>
          </a:p>
          <a:p>
            <a:pPr>
              <a:lnSpc>
                <a:spcPct val="120000"/>
              </a:lnSpc>
            </a:pPr>
            <a:r>
              <a:rPr lang="en-US"/>
              <a:t>3. Time Management </a:t>
            </a:r>
          </a:p>
          <a:p>
            <a:pPr>
              <a:lnSpc>
                <a:spcPct val="120000"/>
              </a:lnSpc>
            </a:pPr>
            <a:r>
              <a:rPr lang="en-US"/>
              <a:t>4. Interpersonal Skills</a:t>
            </a:r>
          </a:p>
          <a:p>
            <a:pPr>
              <a:lnSpc>
                <a:spcPct val="120000"/>
              </a:lnSpc>
            </a:pPr>
            <a:r>
              <a:rPr lang="en-US"/>
              <a:t>5. Teamwork Skills</a:t>
            </a:r>
          </a:p>
          <a:p>
            <a:pPr>
              <a:lnSpc>
                <a:spcPct val="120000"/>
              </a:lnSpc>
            </a:pPr>
            <a:endParaRPr lang="en-US"/>
          </a:p>
          <a:p>
            <a:pPr>
              <a:lnSpc>
                <a:spcPct val="120000"/>
              </a:lnSpc>
            </a:pPr>
            <a:r>
              <a:rPr lang="en-US"/>
              <a:t>My market research was largely based around google searches and spending time on employment websites as they not only list job advertisements they also contain various help pages that specify what soft skills employers are currently looking for pertinent to specific roles.</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a:t>7/1/20XX</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a:t>Pitch deck title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4</a:t>
            </a:fld>
            <a:endParaRPr lang="en-US"/>
          </a:p>
        </p:txBody>
      </p:sp>
      <p:sp>
        <p:nvSpPr>
          <p:cNvPr id="13" name="Text Placeholder 12">
            <a:extLst>
              <a:ext uri="{FF2B5EF4-FFF2-40B4-BE49-F238E27FC236}">
                <a16:creationId xmlns:a16="http://schemas.microsoft.com/office/drawing/2014/main" id="{8616775C-5224-21BE-5B16-BD91AF1D9C37}"/>
              </a:ext>
            </a:extLst>
          </p:cNvPr>
          <p:cNvSpPr>
            <a:spLocks noGrp="1"/>
          </p:cNvSpPr>
          <p:nvPr>
            <p:ph type="body" sz="quarter" idx="16"/>
          </p:nvPr>
        </p:nvSpPr>
        <p:spPr>
          <a:xfrm>
            <a:off x="6026725" y="2479851"/>
            <a:ext cx="5669280" cy="365760"/>
          </a:xfrm>
          <a:solidFill>
            <a:schemeClr val="accent4">
              <a:lumMod val="60000"/>
              <a:lumOff val="40000"/>
            </a:schemeClr>
          </a:solidFill>
          <a:ln>
            <a:solidFill>
              <a:schemeClr val="accent4">
                <a:lumMod val="60000"/>
                <a:lumOff val="40000"/>
              </a:schemeClr>
            </a:solidFill>
          </a:ln>
        </p:spPr>
        <p:txBody>
          <a:bodyPr/>
          <a:lstStyle/>
          <a:p>
            <a:r>
              <a:rPr lang="en-GB">
                <a:solidFill>
                  <a:sysClr val="windowText" lastClr="000000"/>
                </a:solidFill>
              </a:rPr>
              <a:t>MOST DESIRABLE SOFT SKILLS</a:t>
            </a:r>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a:t>Soft skill sets</a:t>
            </a:r>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9163" y="1834831"/>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394109" y="1617391"/>
            <a:ext cx="2089535" cy="189988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5001596" y="1617391"/>
            <a:ext cx="2089535" cy="189988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394109" y="6322546"/>
            <a:ext cx="2743200" cy="365125"/>
          </a:xfrm>
        </p:spPr>
        <p:txBody>
          <a:bodyPr/>
          <a:lstStyle/>
          <a:p>
            <a:r>
              <a:rPr lang="en-GB"/>
              <a:t>Thursday, 04 August 2022</a:t>
            </a:r>
            <a:endParaRPr lang="en-US"/>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a:p>
        </p:txBody>
      </p:sp>
      <p:sp>
        <p:nvSpPr>
          <p:cNvPr id="16" name="Rectangle 15">
            <a:extLst>
              <a:ext uri="{FF2B5EF4-FFF2-40B4-BE49-F238E27FC236}">
                <a16:creationId xmlns:a16="http://schemas.microsoft.com/office/drawing/2014/main" id="{A8CC63DB-4793-CAFC-24D6-87CF00A741C1}"/>
              </a:ext>
              <a:ext uri="{C183D7F6-B498-43B3-948B-1728B52AA6E4}">
                <adec:decorative xmlns:adec="http://schemas.microsoft.com/office/drawing/2017/decorative" val="1"/>
              </a:ext>
            </a:extLst>
          </p:cNvPr>
          <p:cNvSpPr/>
          <p:nvPr/>
        </p:nvSpPr>
        <p:spPr>
          <a:xfrm>
            <a:off x="9602894" y="1600395"/>
            <a:ext cx="2089150" cy="191688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4E33A64-0A4A-5A1A-8CBB-15C9DDC73B55}"/>
              </a:ext>
            </a:extLst>
          </p:cNvPr>
          <p:cNvSpPr txBox="1"/>
          <p:nvPr/>
        </p:nvSpPr>
        <p:spPr>
          <a:xfrm>
            <a:off x="602263" y="2859381"/>
            <a:ext cx="1673225" cy="523220"/>
          </a:xfrm>
          <a:prstGeom prst="rect">
            <a:avLst/>
          </a:prstGeom>
          <a:noFill/>
        </p:spPr>
        <p:txBody>
          <a:bodyPr wrap="square">
            <a:spAutoFit/>
          </a:bodyPr>
          <a:lstStyle/>
          <a:p>
            <a:pPr algn="ctr"/>
            <a:r>
              <a:rPr lang="en-GB" sz="1400"/>
              <a:t>Communication Skills</a:t>
            </a:r>
          </a:p>
        </p:txBody>
      </p:sp>
      <p:pic>
        <p:nvPicPr>
          <p:cNvPr id="14" name="Graphic 13" descr="Radio microphone with solid fill">
            <a:extLst>
              <a:ext uri="{FF2B5EF4-FFF2-40B4-BE49-F238E27FC236}">
                <a16:creationId xmlns:a16="http://schemas.microsoft.com/office/drawing/2014/main" id="{64C98AE3-5F98-CFE0-EDA5-9BB2CE88D8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866" y="1817835"/>
            <a:ext cx="914400" cy="914400"/>
          </a:xfrm>
          <a:prstGeom prst="rect">
            <a:avLst/>
          </a:prstGeom>
        </p:spPr>
      </p:pic>
      <p:pic>
        <p:nvPicPr>
          <p:cNvPr id="18" name="Graphic 17" descr="Work from home desk with solid fill">
            <a:extLst>
              <a:ext uri="{FF2B5EF4-FFF2-40B4-BE49-F238E27FC236}">
                <a16:creationId xmlns:a16="http://schemas.microsoft.com/office/drawing/2014/main" id="{DBB5004B-D0F8-46BF-94FB-DA2A2AAAE3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325" y="1834831"/>
            <a:ext cx="914400" cy="914400"/>
          </a:xfrm>
          <a:prstGeom prst="rect">
            <a:avLst/>
          </a:prstGeom>
        </p:spPr>
      </p:pic>
      <p:sp>
        <p:nvSpPr>
          <p:cNvPr id="29" name="TextBox 28">
            <a:extLst>
              <a:ext uri="{FF2B5EF4-FFF2-40B4-BE49-F238E27FC236}">
                <a16:creationId xmlns:a16="http://schemas.microsoft.com/office/drawing/2014/main" id="{C0C4C461-DBDC-E2ED-033A-1CF2F45EB9E0}"/>
              </a:ext>
            </a:extLst>
          </p:cNvPr>
          <p:cNvSpPr txBox="1"/>
          <p:nvPr/>
        </p:nvSpPr>
        <p:spPr>
          <a:xfrm>
            <a:off x="5201434" y="2859613"/>
            <a:ext cx="1673225" cy="307777"/>
          </a:xfrm>
          <a:prstGeom prst="rect">
            <a:avLst/>
          </a:prstGeom>
          <a:noFill/>
        </p:spPr>
        <p:txBody>
          <a:bodyPr wrap="square">
            <a:spAutoFit/>
          </a:bodyPr>
          <a:lstStyle/>
          <a:p>
            <a:pPr algn="ctr"/>
            <a:r>
              <a:rPr lang="en-GB" sz="1400"/>
              <a:t>Team Work</a:t>
            </a:r>
          </a:p>
        </p:txBody>
      </p:sp>
      <p:pic>
        <p:nvPicPr>
          <p:cNvPr id="21" name="Graphic 20" descr="Daily calendar with solid fill">
            <a:extLst>
              <a:ext uri="{FF2B5EF4-FFF2-40B4-BE49-F238E27FC236}">
                <a16:creationId xmlns:a16="http://schemas.microsoft.com/office/drawing/2014/main" id="{E92E976D-E751-4814-9943-EB3A863A9F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78880" y="1817835"/>
            <a:ext cx="914400" cy="914400"/>
          </a:xfrm>
          <a:prstGeom prst="rect">
            <a:avLst/>
          </a:prstGeom>
        </p:spPr>
      </p:pic>
      <p:pic>
        <p:nvPicPr>
          <p:cNvPr id="32" name="Content Placeholder 31" descr="Social network with solid fill">
            <a:extLst>
              <a:ext uri="{FF2B5EF4-FFF2-40B4-BE49-F238E27FC236}">
                <a16:creationId xmlns:a16="http://schemas.microsoft.com/office/drawing/2014/main" id="{E50FB719-8871-6EE3-8164-EAC61062E110}"/>
              </a:ext>
            </a:extLst>
          </p:cNvPr>
          <p:cNvPicPr>
            <a:picLocks noGrp="1" noChangeAspect="1"/>
          </p:cNvPicPr>
          <p:nvPr>
            <p:ph sz="quarter" idx="13"/>
          </p:nvPr>
        </p:nvPicPr>
        <p:blipFill>
          <a:blip r:embed="rId10">
            <a:extLst>
              <a:ext uri="{96DAC541-7B7A-43D3-8B79-37D633B846F1}">
                <asvg:svgBlip xmlns:asvg="http://schemas.microsoft.com/office/drawing/2016/SVG/main" r:embed="rId11"/>
              </a:ext>
            </a:extLst>
          </a:blip>
          <a:stretch>
            <a:fillRect/>
          </a:stretch>
        </p:blipFill>
        <p:spPr>
          <a:xfrm>
            <a:off x="10171293" y="1796882"/>
            <a:ext cx="952349" cy="952349"/>
          </a:xfrm>
        </p:spPr>
      </p:pic>
      <p:sp>
        <p:nvSpPr>
          <p:cNvPr id="36" name="TextBox 35">
            <a:extLst>
              <a:ext uri="{FF2B5EF4-FFF2-40B4-BE49-F238E27FC236}">
                <a16:creationId xmlns:a16="http://schemas.microsoft.com/office/drawing/2014/main" id="{7BBC6437-D610-04EE-9AFF-39169838B664}"/>
              </a:ext>
            </a:extLst>
          </p:cNvPr>
          <p:cNvSpPr txBox="1"/>
          <p:nvPr/>
        </p:nvSpPr>
        <p:spPr>
          <a:xfrm>
            <a:off x="9810854" y="2859381"/>
            <a:ext cx="1673225" cy="523220"/>
          </a:xfrm>
          <a:prstGeom prst="rect">
            <a:avLst/>
          </a:prstGeom>
          <a:noFill/>
        </p:spPr>
        <p:txBody>
          <a:bodyPr wrap="square">
            <a:spAutoFit/>
          </a:bodyPr>
          <a:lstStyle/>
          <a:p>
            <a:pPr algn="ctr"/>
            <a:r>
              <a:rPr lang="en-GB" sz="1400"/>
              <a:t>Interpersonal Skills</a:t>
            </a:r>
          </a:p>
        </p:txBody>
      </p:sp>
      <p:sp>
        <p:nvSpPr>
          <p:cNvPr id="40" name="Rectangle 39">
            <a:extLst>
              <a:ext uri="{FF2B5EF4-FFF2-40B4-BE49-F238E27FC236}">
                <a16:creationId xmlns:a16="http://schemas.microsoft.com/office/drawing/2014/main" id="{DF095F82-1B9F-2C18-DCB5-CA7EB7744D5C}"/>
              </a:ext>
              <a:ext uri="{C183D7F6-B498-43B3-948B-1728B52AA6E4}">
                <adec:decorative xmlns:adec="http://schemas.microsoft.com/office/drawing/2017/decorative" val="1"/>
              </a:ext>
            </a:extLst>
          </p:cNvPr>
          <p:cNvSpPr/>
          <p:nvPr/>
        </p:nvSpPr>
        <p:spPr>
          <a:xfrm>
            <a:off x="2700947" y="1600395"/>
            <a:ext cx="2089535" cy="189988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86A5664-5CDF-F61D-F3ED-4E5647BE5D18}"/>
              </a:ext>
            </a:extLst>
          </p:cNvPr>
          <p:cNvSpPr txBox="1"/>
          <p:nvPr/>
        </p:nvSpPr>
        <p:spPr>
          <a:xfrm>
            <a:off x="2902913" y="2859613"/>
            <a:ext cx="1673225" cy="307777"/>
          </a:xfrm>
          <a:prstGeom prst="rect">
            <a:avLst/>
          </a:prstGeom>
          <a:noFill/>
        </p:spPr>
        <p:txBody>
          <a:bodyPr wrap="square">
            <a:spAutoFit/>
          </a:bodyPr>
          <a:lstStyle/>
          <a:p>
            <a:pPr algn="ctr"/>
            <a:r>
              <a:rPr lang="en-GB" sz="1400"/>
              <a:t>Work Ethic</a:t>
            </a:r>
          </a:p>
        </p:txBody>
      </p:sp>
      <p:sp>
        <p:nvSpPr>
          <p:cNvPr id="43" name="Rectangle 42">
            <a:extLst>
              <a:ext uri="{FF2B5EF4-FFF2-40B4-BE49-F238E27FC236}">
                <a16:creationId xmlns:a16="http://schemas.microsoft.com/office/drawing/2014/main" id="{79043046-EC61-C853-F351-0D97A5853B79}"/>
              </a:ext>
              <a:ext uri="{C183D7F6-B498-43B3-948B-1728B52AA6E4}">
                <adec:decorative xmlns:adec="http://schemas.microsoft.com/office/drawing/2017/decorative" val="1"/>
              </a:ext>
            </a:extLst>
          </p:cNvPr>
          <p:cNvSpPr/>
          <p:nvPr/>
        </p:nvSpPr>
        <p:spPr>
          <a:xfrm>
            <a:off x="7285612" y="1600394"/>
            <a:ext cx="2089535" cy="189988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C5DB670-439B-B4A7-6EEC-A2C71A44EDED}"/>
              </a:ext>
            </a:extLst>
          </p:cNvPr>
          <p:cNvSpPr txBox="1"/>
          <p:nvPr/>
        </p:nvSpPr>
        <p:spPr>
          <a:xfrm>
            <a:off x="7510400" y="2859381"/>
            <a:ext cx="1673225" cy="523220"/>
          </a:xfrm>
          <a:prstGeom prst="rect">
            <a:avLst/>
          </a:prstGeom>
          <a:noFill/>
        </p:spPr>
        <p:txBody>
          <a:bodyPr wrap="square">
            <a:spAutoFit/>
          </a:bodyPr>
          <a:lstStyle/>
          <a:p>
            <a:pPr algn="ctr"/>
            <a:r>
              <a:rPr lang="en-GB" sz="1400"/>
              <a:t>Time Management</a:t>
            </a:r>
          </a:p>
        </p:txBody>
      </p:sp>
      <p:sp>
        <p:nvSpPr>
          <p:cNvPr id="45" name="TextBox 44">
            <a:extLst>
              <a:ext uri="{FF2B5EF4-FFF2-40B4-BE49-F238E27FC236}">
                <a16:creationId xmlns:a16="http://schemas.microsoft.com/office/drawing/2014/main" id="{FABECB2D-0B8F-5560-77F4-404007AA682E}"/>
              </a:ext>
            </a:extLst>
          </p:cNvPr>
          <p:cNvSpPr txBox="1"/>
          <p:nvPr/>
        </p:nvSpPr>
        <p:spPr>
          <a:xfrm>
            <a:off x="394109" y="3791911"/>
            <a:ext cx="2089535" cy="1814400"/>
          </a:xfrm>
          <a:prstGeom prst="rect">
            <a:avLst/>
          </a:prstGeom>
          <a:solidFill>
            <a:srgbClr val="EDF9FD"/>
          </a:solidFill>
        </p:spPr>
        <p:txBody>
          <a:bodyPr wrap="square">
            <a:spAutoFit/>
          </a:bodyPr>
          <a:lstStyle/>
          <a:p>
            <a:pPr algn="ctr"/>
            <a:r>
              <a:rPr lang="en-GB" sz="1400">
                <a:solidFill>
                  <a:srgbClr val="2D2D2D"/>
                </a:solidFill>
              </a:rPr>
              <a:t>Communication skills are defined as the skills that help us speak, listen, observe and empathize with others by using verbal and written language.</a:t>
            </a:r>
            <a:endParaRPr lang="en-GB" sz="1400"/>
          </a:p>
        </p:txBody>
      </p:sp>
      <p:sp>
        <p:nvSpPr>
          <p:cNvPr id="46" name="TextBox 45">
            <a:extLst>
              <a:ext uri="{FF2B5EF4-FFF2-40B4-BE49-F238E27FC236}">
                <a16:creationId xmlns:a16="http://schemas.microsoft.com/office/drawing/2014/main" id="{CF433A36-B1F4-EFCB-5EE5-7C981FC7118A}"/>
              </a:ext>
            </a:extLst>
          </p:cNvPr>
          <p:cNvSpPr txBox="1"/>
          <p:nvPr/>
        </p:nvSpPr>
        <p:spPr>
          <a:xfrm>
            <a:off x="7302244" y="3791910"/>
            <a:ext cx="2089535" cy="1814400"/>
          </a:xfrm>
          <a:prstGeom prst="rect">
            <a:avLst/>
          </a:prstGeom>
          <a:solidFill>
            <a:schemeClr val="accent6">
              <a:lumMod val="40000"/>
              <a:lumOff val="60000"/>
            </a:schemeClr>
          </a:solidFill>
        </p:spPr>
        <p:txBody>
          <a:bodyPr wrap="square">
            <a:spAutoFit/>
          </a:bodyPr>
          <a:lstStyle/>
          <a:p>
            <a:pPr algn="ctr"/>
            <a:r>
              <a:rPr lang="en-GB" sz="1400">
                <a:solidFill>
                  <a:srgbClr val="2D2D2D"/>
                </a:solidFill>
              </a:rPr>
              <a:t>Time management is the coordination of tasks and activities to maximize the effectiveness of an individual's efforts. </a:t>
            </a:r>
            <a:endParaRPr lang="en-GB" sz="1400"/>
          </a:p>
        </p:txBody>
      </p:sp>
      <p:sp>
        <p:nvSpPr>
          <p:cNvPr id="47" name="TextBox 46">
            <a:extLst>
              <a:ext uri="{FF2B5EF4-FFF2-40B4-BE49-F238E27FC236}">
                <a16:creationId xmlns:a16="http://schemas.microsoft.com/office/drawing/2014/main" id="{E09CB8CD-0A4F-9998-93B8-D5B71BCE5767}"/>
              </a:ext>
            </a:extLst>
          </p:cNvPr>
          <p:cNvSpPr txBox="1"/>
          <p:nvPr/>
        </p:nvSpPr>
        <p:spPr>
          <a:xfrm>
            <a:off x="2694757" y="3791910"/>
            <a:ext cx="2089535" cy="1815882"/>
          </a:xfrm>
          <a:prstGeom prst="rect">
            <a:avLst/>
          </a:prstGeom>
          <a:solidFill>
            <a:schemeClr val="accent2">
              <a:lumMod val="20000"/>
              <a:lumOff val="80000"/>
            </a:schemeClr>
          </a:solidFill>
        </p:spPr>
        <p:txBody>
          <a:bodyPr wrap="square">
            <a:spAutoFit/>
          </a:bodyPr>
          <a:lstStyle/>
          <a:p>
            <a:pPr algn="ctr"/>
            <a:r>
              <a:rPr lang="en-GB" sz="1400">
                <a:solidFill>
                  <a:srgbClr val="2D2D2D"/>
                </a:solidFill>
              </a:rPr>
              <a:t>Work ethic skills are skills that you use to focus on your tasks, act professionally and demonstrate dependability during stressful situations at work.</a:t>
            </a:r>
            <a:endParaRPr lang="en-GB" sz="1400"/>
          </a:p>
        </p:txBody>
      </p:sp>
      <p:sp>
        <p:nvSpPr>
          <p:cNvPr id="48" name="TextBox 47">
            <a:extLst>
              <a:ext uri="{FF2B5EF4-FFF2-40B4-BE49-F238E27FC236}">
                <a16:creationId xmlns:a16="http://schemas.microsoft.com/office/drawing/2014/main" id="{D5A1BB55-4CD3-4716-0CC3-4B6CAEAD7332}"/>
              </a:ext>
            </a:extLst>
          </p:cNvPr>
          <p:cNvSpPr txBox="1"/>
          <p:nvPr/>
        </p:nvSpPr>
        <p:spPr>
          <a:xfrm>
            <a:off x="4993278" y="3791911"/>
            <a:ext cx="2089535" cy="1815882"/>
          </a:xfrm>
          <a:prstGeom prst="rect">
            <a:avLst/>
          </a:prstGeom>
          <a:solidFill>
            <a:schemeClr val="accent5">
              <a:lumMod val="20000"/>
              <a:lumOff val="80000"/>
            </a:schemeClr>
          </a:solidFill>
        </p:spPr>
        <p:txBody>
          <a:bodyPr wrap="square">
            <a:spAutoFit/>
          </a:bodyPr>
          <a:lstStyle/>
          <a:p>
            <a:pPr algn="ctr"/>
            <a:r>
              <a:rPr lang="en-GB" sz="1400">
                <a:solidFill>
                  <a:srgbClr val="2D2D2D"/>
                </a:solidFill>
              </a:rPr>
              <a:t>Teamwork skills refer to a range of interrelated abilities that help you cooperate with others in different situations, meetings and projects in an organised manner and with empathy</a:t>
            </a:r>
            <a:endParaRPr lang="en-GB" sz="1400"/>
          </a:p>
        </p:txBody>
      </p:sp>
      <p:sp>
        <p:nvSpPr>
          <p:cNvPr id="49" name="TextBox 48">
            <a:extLst>
              <a:ext uri="{FF2B5EF4-FFF2-40B4-BE49-F238E27FC236}">
                <a16:creationId xmlns:a16="http://schemas.microsoft.com/office/drawing/2014/main" id="{634C7A93-85C8-70A4-C5E6-BCFF14F21D11}"/>
              </a:ext>
            </a:extLst>
          </p:cNvPr>
          <p:cNvSpPr txBox="1"/>
          <p:nvPr/>
        </p:nvSpPr>
        <p:spPr>
          <a:xfrm>
            <a:off x="9611210" y="3791910"/>
            <a:ext cx="2089535" cy="1814400"/>
          </a:xfrm>
          <a:prstGeom prst="rect">
            <a:avLst/>
          </a:prstGeom>
          <a:solidFill>
            <a:schemeClr val="accent3">
              <a:lumMod val="20000"/>
              <a:lumOff val="80000"/>
            </a:schemeClr>
          </a:solidFill>
        </p:spPr>
        <p:txBody>
          <a:bodyPr wrap="square">
            <a:spAutoFit/>
          </a:bodyPr>
          <a:lstStyle/>
          <a:p>
            <a:pPr algn="ctr"/>
            <a:r>
              <a:rPr lang="en-GB" sz="1400">
                <a:solidFill>
                  <a:srgbClr val="2D2D2D"/>
                </a:solidFill>
              </a:rPr>
              <a:t>Interpersonal skills are the behaviours and tactics a person uses to interact with others effectively</a:t>
            </a:r>
            <a:endParaRPr lang="en-GB" sz="1400"/>
          </a:p>
        </p:txBody>
      </p:sp>
    </p:spTree>
    <p:extLst>
      <p:ext uri="{BB962C8B-B14F-4D97-AF65-F5344CB8AC3E}">
        <p14:creationId xmlns:p14="http://schemas.microsoft.com/office/powerpoint/2010/main" val="3140179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620812" y="167002"/>
            <a:ext cx="10739773" cy="737248"/>
          </a:xfrm>
        </p:spPr>
        <p:txBody>
          <a:bodyPr>
            <a:normAutofit/>
          </a:bodyPr>
          <a:lstStyle/>
          <a:p>
            <a:pPr algn="l"/>
            <a:r>
              <a:rPr lang="en-US" sz="3200"/>
              <a:t>Key skills that make up each SOFT skill set</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4126832" y="1163525"/>
            <a:ext cx="3576843" cy="426651"/>
          </a:xfrm>
          <a:solidFill>
            <a:schemeClr val="tx2">
              <a:lumMod val="75000"/>
              <a:lumOff val="25000"/>
            </a:schemeClr>
          </a:solidFill>
          <a:ln>
            <a:solidFill>
              <a:schemeClr val="tx2"/>
            </a:solidFill>
          </a:ln>
        </p:spPr>
        <p:txBody>
          <a:bodyPr/>
          <a:lstStyle/>
          <a:p>
            <a:pPr algn="ctr"/>
            <a:r>
              <a:rPr lang="en-GB" sz="1600">
                <a:solidFill>
                  <a:schemeClr val="bg1"/>
                </a:solidFill>
              </a:rPr>
              <a:t>COMMUNICATION</a:t>
            </a:r>
            <a:r>
              <a:rPr lang="en-GB" sz="1600"/>
              <a:t> </a:t>
            </a:r>
            <a:r>
              <a:rPr lang="en-GB" sz="1600">
                <a:solidFill>
                  <a:schemeClr val="bg1"/>
                </a:solidFill>
              </a:rPr>
              <a:t>SKILL SET</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4126833" y="3004617"/>
            <a:ext cx="3576842" cy="720659"/>
          </a:xfrm>
          <a:ln>
            <a:solidFill>
              <a:schemeClr val="accent4">
                <a:lumMod val="75000"/>
              </a:schemeClr>
            </a:solidFill>
          </a:ln>
        </p:spPr>
        <p:style>
          <a:lnRef idx="2">
            <a:schemeClr val="dk1"/>
          </a:lnRef>
          <a:fillRef idx="1">
            <a:schemeClr val="lt1"/>
          </a:fillRef>
          <a:effectRef idx="0">
            <a:schemeClr val="dk1"/>
          </a:effectRef>
          <a:fontRef idx="minor">
            <a:schemeClr val="dk1"/>
          </a:fontRef>
        </p:style>
        <p:txBody>
          <a:bodyPr anchor="ctr">
            <a:noAutofit/>
          </a:bodyPr>
          <a:lstStyle/>
          <a:p>
            <a:pPr algn="ctr">
              <a:lnSpc>
                <a:spcPct val="110000"/>
              </a:lnSpc>
            </a:pPr>
            <a:r>
              <a:rPr lang="en-ZA" sz="1500" dirty="0">
                <a:solidFill>
                  <a:schemeClr val="accent5">
                    <a:lumMod val="75000"/>
                  </a:schemeClr>
                </a:solidFill>
              </a:rPr>
              <a:t>Teamwork, Collaboration, Leadership, Adaptability, Decision-making</a:t>
            </a:r>
            <a:endParaRPr lang="en-US" sz="1500" dirty="0">
              <a:solidFill>
                <a:schemeClr val="accent5">
                  <a:lumMod val="75000"/>
                </a:schemeClr>
              </a:solidFill>
            </a:endParaRP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7921062" y="1169158"/>
            <a:ext cx="3650124" cy="428400"/>
          </a:xfrm>
          <a:solidFill>
            <a:schemeClr val="accent2"/>
          </a:solidFill>
          <a:ln>
            <a:solidFill>
              <a:schemeClr val="accent2">
                <a:lumMod val="50000"/>
              </a:schemeClr>
            </a:solidFill>
          </a:ln>
        </p:spPr>
        <p:txBody>
          <a:bodyPr/>
          <a:lstStyle/>
          <a:p>
            <a:pPr algn="ctr"/>
            <a:r>
              <a:rPr lang="en-ZA" sz="1600" dirty="0">
                <a:solidFill>
                  <a:schemeClr val="bg1"/>
                </a:solidFill>
              </a:rPr>
              <a:t>WORK ETHIC SKILL SET</a:t>
            </a:r>
            <a:endParaRPr lang="en-US" sz="1600" dirty="0">
              <a:solidFill>
                <a:schemeClr val="bg1"/>
              </a:solidFill>
            </a:endParaRPr>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7921062" y="1608292"/>
            <a:ext cx="3650124" cy="784800"/>
          </a:xfrm>
          <a:ln>
            <a:solidFill>
              <a:schemeClr val="accent2"/>
            </a:solidFill>
          </a:ln>
        </p:spPr>
        <p:txBody>
          <a:bodyPr anchor="ctr">
            <a:normAutofit/>
          </a:bodyPr>
          <a:lstStyle/>
          <a:p>
            <a:pPr algn="ctr"/>
            <a:r>
              <a:rPr lang="en-GB" sz="1500" dirty="0">
                <a:solidFill>
                  <a:schemeClr val="accent2"/>
                </a:solidFill>
              </a:rPr>
              <a:t>Integrity &amp; Accountability, Initiative, Flexibility, Commitment, Dependability</a:t>
            </a:r>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a:p>
        </p:txBody>
      </p:sp>
      <p:sp>
        <p:nvSpPr>
          <p:cNvPr id="23" name="Text Placeholder 5">
            <a:extLst>
              <a:ext uri="{FF2B5EF4-FFF2-40B4-BE49-F238E27FC236}">
                <a16:creationId xmlns:a16="http://schemas.microsoft.com/office/drawing/2014/main" id="{14440825-569C-1C78-FB24-8CB66296D9C7}"/>
              </a:ext>
            </a:extLst>
          </p:cNvPr>
          <p:cNvSpPr txBox="1">
            <a:spLocks/>
          </p:cNvSpPr>
          <p:nvPr/>
        </p:nvSpPr>
        <p:spPr>
          <a:xfrm>
            <a:off x="4126832" y="2568134"/>
            <a:ext cx="3576842" cy="426651"/>
          </a:xfrm>
          <a:prstGeom prst="rect">
            <a:avLst/>
          </a:prstGeom>
          <a:solidFill>
            <a:schemeClr val="accent4"/>
          </a:solidFill>
          <a:ln>
            <a:solidFill>
              <a:schemeClr val="accent4">
                <a:lumMod val="75000"/>
              </a:schemeClr>
            </a:solidFill>
          </a:ln>
        </p:spPr>
        <p:txBody>
          <a:bodyPr vert="horz" lIns="91440" tIns="45720" rIns="91440" bIns="45720" rtlCol="0">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TEAM WORK</a:t>
            </a:r>
            <a:r>
              <a:rPr lang="en-GB" sz="1600"/>
              <a:t> </a:t>
            </a:r>
            <a:r>
              <a:rPr lang="en-GB" sz="1600">
                <a:solidFill>
                  <a:schemeClr val="bg1"/>
                </a:solidFill>
              </a:rPr>
              <a:t>SKILL SET</a:t>
            </a:r>
          </a:p>
        </p:txBody>
      </p:sp>
      <p:sp>
        <p:nvSpPr>
          <p:cNvPr id="24" name="TextBox 23">
            <a:extLst>
              <a:ext uri="{FF2B5EF4-FFF2-40B4-BE49-F238E27FC236}">
                <a16:creationId xmlns:a16="http://schemas.microsoft.com/office/drawing/2014/main" id="{A891297F-B410-3472-82C5-E0EC775CCB35}"/>
              </a:ext>
            </a:extLst>
          </p:cNvPr>
          <p:cNvSpPr txBox="1"/>
          <p:nvPr/>
        </p:nvSpPr>
        <p:spPr>
          <a:xfrm>
            <a:off x="4126833" y="1602996"/>
            <a:ext cx="3576842" cy="784830"/>
          </a:xfrm>
          <a:prstGeom prst="rect">
            <a:avLst/>
          </a:prstGeom>
          <a:noFill/>
          <a:ln>
            <a:solidFill>
              <a:srgbClr val="0A4054"/>
            </a:solidFill>
          </a:ln>
        </p:spPr>
        <p:txBody>
          <a:bodyPr wrap="square" rtlCol="0">
            <a:spAutoFit/>
          </a:bodyPr>
          <a:lstStyle/>
          <a:p>
            <a:pPr algn="ctr"/>
            <a:r>
              <a:rPr lang="en-GB" sz="1500" dirty="0">
                <a:solidFill>
                  <a:schemeClr val="tx2">
                    <a:lumMod val="90000"/>
                    <a:lumOff val="10000"/>
                  </a:schemeClr>
                </a:solidFill>
              </a:rPr>
              <a:t>Written Communication, Verbal Communication, Listening, Clarity, Respect</a:t>
            </a:r>
          </a:p>
        </p:txBody>
      </p:sp>
      <p:sp>
        <p:nvSpPr>
          <p:cNvPr id="25" name="Text Placeholder 5">
            <a:extLst>
              <a:ext uri="{FF2B5EF4-FFF2-40B4-BE49-F238E27FC236}">
                <a16:creationId xmlns:a16="http://schemas.microsoft.com/office/drawing/2014/main" id="{6EDEE4E9-8DF9-BD78-ADE4-277034ECD3CC}"/>
              </a:ext>
            </a:extLst>
          </p:cNvPr>
          <p:cNvSpPr txBox="1">
            <a:spLocks/>
          </p:cNvSpPr>
          <p:nvPr/>
        </p:nvSpPr>
        <p:spPr>
          <a:xfrm>
            <a:off x="7921062" y="2577966"/>
            <a:ext cx="3650123" cy="426651"/>
          </a:xfrm>
          <a:prstGeom prst="rect">
            <a:avLst/>
          </a:prstGeom>
          <a:solidFill>
            <a:schemeClr val="accent1"/>
          </a:solidFill>
          <a:ln>
            <a:solidFill>
              <a:schemeClr val="tx2"/>
            </a:solidFill>
          </a:ln>
        </p:spPr>
        <p:txBody>
          <a:bodyPr vert="horz" lIns="91440" tIns="45720" rIns="91440" bIns="45720" rtlCol="0">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dirty="0">
                <a:solidFill>
                  <a:schemeClr val="bg1"/>
                </a:solidFill>
              </a:rPr>
              <a:t>TIME MANAGEMENT</a:t>
            </a:r>
            <a:r>
              <a:rPr lang="en-GB" sz="1600" dirty="0"/>
              <a:t> </a:t>
            </a:r>
            <a:r>
              <a:rPr lang="en-GB" sz="1600" dirty="0">
                <a:solidFill>
                  <a:schemeClr val="bg1"/>
                </a:solidFill>
              </a:rPr>
              <a:t>SKILL SET</a:t>
            </a:r>
          </a:p>
        </p:txBody>
      </p:sp>
      <p:sp>
        <p:nvSpPr>
          <p:cNvPr id="26" name="TextBox 25">
            <a:extLst>
              <a:ext uri="{FF2B5EF4-FFF2-40B4-BE49-F238E27FC236}">
                <a16:creationId xmlns:a16="http://schemas.microsoft.com/office/drawing/2014/main" id="{C0A68F68-08FC-D59B-0E21-912C59EBCE23}"/>
              </a:ext>
            </a:extLst>
          </p:cNvPr>
          <p:cNvSpPr txBox="1"/>
          <p:nvPr/>
        </p:nvSpPr>
        <p:spPr>
          <a:xfrm>
            <a:off x="7921062" y="3089418"/>
            <a:ext cx="3650123" cy="553998"/>
          </a:xfrm>
          <a:prstGeom prst="rect">
            <a:avLst/>
          </a:prstGeom>
          <a:noFill/>
          <a:ln>
            <a:solidFill>
              <a:schemeClr val="accent6">
                <a:lumMod val="50000"/>
              </a:schemeClr>
            </a:solidFill>
          </a:ln>
        </p:spPr>
        <p:txBody>
          <a:bodyPr wrap="square" rtlCol="0" anchor="ctr">
            <a:spAutoFit/>
          </a:bodyPr>
          <a:lstStyle/>
          <a:p>
            <a:pPr algn="ctr"/>
            <a:r>
              <a:rPr lang="en-GB" sz="1500" dirty="0">
                <a:solidFill>
                  <a:schemeClr val="accent6">
                    <a:lumMod val="50000"/>
                  </a:schemeClr>
                </a:solidFill>
              </a:rPr>
              <a:t>Time Management, Decision Making, Organization, Planning, Prioritizing</a:t>
            </a:r>
          </a:p>
        </p:txBody>
      </p:sp>
      <p:sp>
        <p:nvSpPr>
          <p:cNvPr id="27" name="Text Placeholder 7">
            <a:extLst>
              <a:ext uri="{FF2B5EF4-FFF2-40B4-BE49-F238E27FC236}">
                <a16:creationId xmlns:a16="http://schemas.microsoft.com/office/drawing/2014/main" id="{5E40F9B7-DFCF-606F-EC28-54D070A8569C}"/>
              </a:ext>
            </a:extLst>
          </p:cNvPr>
          <p:cNvSpPr txBox="1">
            <a:spLocks/>
          </p:cNvSpPr>
          <p:nvPr/>
        </p:nvSpPr>
        <p:spPr>
          <a:xfrm>
            <a:off x="6083693" y="3924615"/>
            <a:ext cx="3655388" cy="438625"/>
          </a:xfrm>
          <a:prstGeom prst="rect">
            <a:avLst/>
          </a:prstGeom>
          <a:solidFill>
            <a:schemeClr val="accent3">
              <a:lumMod val="50000"/>
            </a:schemeClr>
          </a:solidFill>
          <a:ln>
            <a:solidFill>
              <a:schemeClr val="accent2">
                <a:lumMod val="50000"/>
              </a:schemeClr>
            </a:solidFill>
          </a:ln>
        </p:spPr>
        <p:txBody>
          <a:bodyPr vert="horz" lIns="91440" tIns="45720" rIns="91440" bIns="45720" rtlCol="0">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ZA" sz="1600">
                <a:solidFill>
                  <a:schemeClr val="bg1"/>
                </a:solidFill>
              </a:rPr>
              <a:t>INTERPERSONAL SKILL SET</a:t>
            </a:r>
            <a:endParaRPr lang="en-US" sz="1600">
              <a:solidFill>
                <a:schemeClr val="bg1"/>
              </a:solidFill>
            </a:endParaRPr>
          </a:p>
        </p:txBody>
      </p:sp>
      <p:sp>
        <p:nvSpPr>
          <p:cNvPr id="29" name="TextBox 28">
            <a:extLst>
              <a:ext uri="{FF2B5EF4-FFF2-40B4-BE49-F238E27FC236}">
                <a16:creationId xmlns:a16="http://schemas.microsoft.com/office/drawing/2014/main" id="{6BABE686-5831-1A2D-6C84-77B0D962D03E}"/>
              </a:ext>
            </a:extLst>
          </p:cNvPr>
          <p:cNvSpPr txBox="1"/>
          <p:nvPr/>
        </p:nvSpPr>
        <p:spPr>
          <a:xfrm>
            <a:off x="620812" y="1204767"/>
            <a:ext cx="2960588" cy="4247317"/>
          </a:xfrm>
          <a:prstGeom prst="rect">
            <a:avLst/>
          </a:prstGeom>
          <a:noFill/>
          <a:ln>
            <a:noFill/>
          </a:ln>
        </p:spPr>
        <p:txBody>
          <a:bodyPr wrap="square" rtlCol="0">
            <a:spAutoFit/>
          </a:bodyPr>
          <a:lstStyle/>
          <a:p>
            <a:r>
              <a:rPr lang="en-GB"/>
              <a:t>Through my analysis I also wanted to understand what soft skill set is most popular with potential employers. </a:t>
            </a:r>
          </a:p>
          <a:p>
            <a:endParaRPr lang="en-GB" sz="1100"/>
          </a:p>
          <a:p>
            <a:r>
              <a:rPr lang="en-GB"/>
              <a:t>My solution to this ask was to research key relating to each category were most frequent in Job adverts </a:t>
            </a:r>
          </a:p>
          <a:p>
            <a:endParaRPr lang="en-GB" sz="700"/>
          </a:p>
          <a:p>
            <a:r>
              <a:rPr lang="en-GB"/>
              <a:t>After spending time researching various sites such as indeed, data quest and Forbes. I devised the following groups</a:t>
            </a:r>
          </a:p>
        </p:txBody>
      </p:sp>
      <p:sp>
        <p:nvSpPr>
          <p:cNvPr id="17" name="TextBox 16">
            <a:extLst>
              <a:ext uri="{FF2B5EF4-FFF2-40B4-BE49-F238E27FC236}">
                <a16:creationId xmlns:a16="http://schemas.microsoft.com/office/drawing/2014/main" id="{A5041FC0-4EBA-D827-AE3E-329ED93B1E7D}"/>
              </a:ext>
            </a:extLst>
          </p:cNvPr>
          <p:cNvSpPr txBox="1"/>
          <p:nvPr/>
        </p:nvSpPr>
        <p:spPr>
          <a:xfrm>
            <a:off x="6083693" y="4361749"/>
            <a:ext cx="3650123" cy="723600"/>
          </a:xfrm>
          <a:prstGeom prst="rect">
            <a:avLst/>
          </a:prstGeom>
          <a:noFill/>
          <a:ln>
            <a:solidFill>
              <a:srgbClr val="C00000"/>
            </a:solidFill>
          </a:ln>
        </p:spPr>
        <p:txBody>
          <a:bodyPr wrap="square" rtlCol="0" anchor="ctr">
            <a:spAutoFit/>
          </a:bodyPr>
          <a:lstStyle/>
          <a:p>
            <a:pPr algn="ctr"/>
            <a:r>
              <a:rPr lang="en-GB" sz="1500" dirty="0">
                <a:solidFill>
                  <a:srgbClr val="C00000"/>
                </a:solidFill>
              </a:rPr>
              <a:t>Critical-thinking, Attention to Detail, Sensitivity, Patience</a:t>
            </a:r>
          </a:p>
        </p:txBody>
      </p:sp>
    </p:spTree>
    <p:extLst>
      <p:ext uri="{BB962C8B-B14F-4D97-AF65-F5344CB8AC3E}">
        <p14:creationId xmlns:p14="http://schemas.microsoft.com/office/powerpoint/2010/main" val="228191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45E9D7-6D6B-0E6F-2B35-9C0C132B1427}"/>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EC9FDB4-C1BE-6368-7C0A-EC305063E0C0}"/>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BD02BEE6-B030-C8BB-6358-0E032D1311C6}"/>
              </a:ext>
            </a:extLst>
          </p:cNvPr>
          <p:cNvSpPr>
            <a:spLocks noGrp="1"/>
          </p:cNvSpPr>
          <p:nvPr>
            <p:ph type="sldNum" sz="quarter" idx="12"/>
          </p:nvPr>
        </p:nvSpPr>
        <p:spPr/>
        <p:txBody>
          <a:bodyPr/>
          <a:lstStyle/>
          <a:p>
            <a:fld id="{B5CEABB6-07DC-46E8-9B57-56EC44A396E5}" type="slidenum">
              <a:rPr lang="en-US" smtClean="0"/>
              <a:t>7</a:t>
            </a:fld>
            <a:endParaRPr lang="en-US"/>
          </a:p>
        </p:txBody>
      </p:sp>
      <p:sp>
        <p:nvSpPr>
          <p:cNvPr id="6" name="Text Placeholder 5">
            <a:extLst>
              <a:ext uri="{FF2B5EF4-FFF2-40B4-BE49-F238E27FC236}">
                <a16:creationId xmlns:a16="http://schemas.microsoft.com/office/drawing/2014/main" id="{DA512D1B-FB50-9DA8-1A8B-60C1052FEF64}"/>
              </a:ext>
            </a:extLst>
          </p:cNvPr>
          <p:cNvSpPr>
            <a:spLocks noGrp="1"/>
          </p:cNvSpPr>
          <p:nvPr>
            <p:ph type="body" sz="quarter" idx="13"/>
          </p:nvPr>
        </p:nvSpPr>
        <p:spPr>
          <a:xfrm>
            <a:off x="6118225" y="2894819"/>
            <a:ext cx="5236464" cy="3181325"/>
          </a:xfrm>
        </p:spPr>
        <p:txBody>
          <a:bodyPr>
            <a:normAutofit/>
          </a:bodyPr>
          <a:lstStyle/>
          <a:p>
            <a:pPr>
              <a:lnSpc>
                <a:spcPct val="100000"/>
              </a:lnSpc>
            </a:pPr>
            <a:r>
              <a:rPr lang="en-GB"/>
              <a:t>My next objective was then too find a data set to analyse. I needed to find a data set that provided me with the following:</a:t>
            </a:r>
          </a:p>
          <a:p>
            <a:pPr marL="342900" indent="-342900">
              <a:lnSpc>
                <a:spcPct val="100000"/>
              </a:lnSpc>
              <a:buAutoNum type="arabicPeriod"/>
            </a:pPr>
            <a:r>
              <a:rPr lang="en-GB" b="1"/>
              <a:t>Job descriptions </a:t>
            </a:r>
            <a:r>
              <a:rPr lang="en-GB"/>
              <a:t>– this was a key requirement as without this we would not be able to pin point which soft skills employers were after in potential employees.</a:t>
            </a:r>
          </a:p>
          <a:p>
            <a:pPr marL="342900" indent="-342900">
              <a:lnSpc>
                <a:spcPct val="100000"/>
              </a:lnSpc>
              <a:buAutoNum type="arabicPeriod"/>
            </a:pPr>
            <a:r>
              <a:rPr lang="en-GB" b="1"/>
              <a:t>Job Role </a:t>
            </a:r>
            <a:r>
              <a:rPr lang="en-GB"/>
              <a:t>– the ask was to pinpoint what soft skills do employers want in Data Analyst's so I needed to find data that was linked to that specific role.</a:t>
            </a:r>
          </a:p>
          <a:p>
            <a:pPr marL="342900" indent="-342900">
              <a:lnSpc>
                <a:spcPct val="100000"/>
              </a:lnSpc>
              <a:buAutoNum type="arabicPeriod"/>
            </a:pPr>
            <a:r>
              <a:rPr lang="en-GB" b="1"/>
              <a:t>Employer</a:t>
            </a:r>
            <a:r>
              <a:rPr lang="en-GB"/>
              <a:t> – Lastly I needed information about the employers themselves such as the location of the company what sector does that business come under. </a:t>
            </a:r>
          </a:p>
        </p:txBody>
      </p:sp>
      <p:sp>
        <p:nvSpPr>
          <p:cNvPr id="7" name="Text Placeholder 42">
            <a:extLst>
              <a:ext uri="{FF2B5EF4-FFF2-40B4-BE49-F238E27FC236}">
                <a16:creationId xmlns:a16="http://schemas.microsoft.com/office/drawing/2014/main" id="{B0F3488B-4C7F-A1F9-7DC4-35E65B47A942}"/>
              </a:ext>
            </a:extLst>
          </p:cNvPr>
          <p:cNvSpPr>
            <a:spLocks noGrp="1"/>
          </p:cNvSpPr>
          <p:nvPr>
            <p:ph type="title"/>
          </p:nvPr>
        </p:nvSpPr>
        <p:spPr>
          <a:xfrm>
            <a:off x="6118225" y="580104"/>
            <a:ext cx="5486400" cy="2034510"/>
          </a:xfrm>
        </p:spPr>
        <p:txBody>
          <a:bodyPr>
            <a:noAutofit/>
          </a:bodyPr>
          <a:lstStyle/>
          <a:p>
            <a:r>
              <a:rPr lang="en-US" sz="3200"/>
              <a:t>Identifying Potential Employers &amp; Finding Job Descriptions for  Data analysts.</a:t>
            </a:r>
          </a:p>
        </p:txBody>
      </p:sp>
    </p:spTree>
    <p:extLst>
      <p:ext uri="{BB962C8B-B14F-4D97-AF65-F5344CB8AC3E}">
        <p14:creationId xmlns:p14="http://schemas.microsoft.com/office/powerpoint/2010/main" val="178688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325864-6C0B-08F9-C224-5E7F2CCE35AB}"/>
              </a:ext>
            </a:extLst>
          </p:cNvPr>
          <p:cNvSpPr>
            <a:spLocks noGrp="1"/>
          </p:cNvSpPr>
          <p:nvPr>
            <p:ph type="title"/>
          </p:nvPr>
        </p:nvSpPr>
        <p:spPr/>
        <p:txBody>
          <a:bodyPr/>
          <a:lstStyle/>
          <a:p>
            <a:r>
              <a:rPr lang="en-GB"/>
              <a:t>Data set</a:t>
            </a:r>
          </a:p>
        </p:txBody>
      </p:sp>
      <p:sp>
        <p:nvSpPr>
          <p:cNvPr id="6" name="Text Placeholder 5">
            <a:extLst>
              <a:ext uri="{FF2B5EF4-FFF2-40B4-BE49-F238E27FC236}">
                <a16:creationId xmlns:a16="http://schemas.microsoft.com/office/drawing/2014/main" id="{879F6B15-63DC-E285-C79E-C1F319E3A077}"/>
              </a:ext>
            </a:extLst>
          </p:cNvPr>
          <p:cNvSpPr>
            <a:spLocks noGrp="1"/>
          </p:cNvSpPr>
          <p:nvPr>
            <p:ph type="body" sz="quarter" idx="30"/>
          </p:nvPr>
        </p:nvSpPr>
        <p:spPr>
          <a:xfrm>
            <a:off x="1671601" y="1618213"/>
            <a:ext cx="2743200" cy="2999232"/>
          </a:xfrm>
        </p:spPr>
        <p:txBody>
          <a:bodyPr/>
          <a:lstStyle/>
          <a:p>
            <a:r>
              <a:rPr lang="en-GB"/>
              <a:t>1</a:t>
            </a:r>
          </a:p>
        </p:txBody>
      </p:sp>
      <p:sp>
        <p:nvSpPr>
          <p:cNvPr id="7" name="Text Placeholder 6">
            <a:extLst>
              <a:ext uri="{FF2B5EF4-FFF2-40B4-BE49-F238E27FC236}">
                <a16:creationId xmlns:a16="http://schemas.microsoft.com/office/drawing/2014/main" id="{9082B444-78AA-B284-B038-F9661E87D349}"/>
              </a:ext>
            </a:extLst>
          </p:cNvPr>
          <p:cNvSpPr>
            <a:spLocks noGrp="1"/>
          </p:cNvSpPr>
          <p:nvPr>
            <p:ph type="body" sz="quarter" idx="31"/>
          </p:nvPr>
        </p:nvSpPr>
        <p:spPr>
          <a:xfrm>
            <a:off x="4724400" y="1618213"/>
            <a:ext cx="2743200" cy="2999232"/>
          </a:xfrm>
        </p:spPr>
        <p:txBody>
          <a:bodyPr/>
          <a:lstStyle/>
          <a:p>
            <a:r>
              <a:rPr lang="en-GB"/>
              <a:t>2</a:t>
            </a:r>
          </a:p>
        </p:txBody>
      </p:sp>
      <p:sp>
        <p:nvSpPr>
          <p:cNvPr id="8" name="Text Placeholder 7">
            <a:extLst>
              <a:ext uri="{FF2B5EF4-FFF2-40B4-BE49-F238E27FC236}">
                <a16:creationId xmlns:a16="http://schemas.microsoft.com/office/drawing/2014/main" id="{0B421A18-A49A-6639-F244-2D8E0F3A363E}"/>
              </a:ext>
            </a:extLst>
          </p:cNvPr>
          <p:cNvSpPr>
            <a:spLocks noGrp="1"/>
          </p:cNvSpPr>
          <p:nvPr>
            <p:ph type="body" sz="quarter" idx="33"/>
          </p:nvPr>
        </p:nvSpPr>
        <p:spPr>
          <a:xfrm>
            <a:off x="7769944" y="1618213"/>
            <a:ext cx="2743201" cy="2997072"/>
          </a:xfrm>
        </p:spPr>
        <p:txBody>
          <a:bodyPr/>
          <a:lstStyle/>
          <a:p>
            <a:r>
              <a:rPr lang="en-GB"/>
              <a:t>3</a:t>
            </a:r>
          </a:p>
        </p:txBody>
      </p:sp>
      <p:sp>
        <p:nvSpPr>
          <p:cNvPr id="9" name="Text Placeholder 8">
            <a:extLst>
              <a:ext uri="{FF2B5EF4-FFF2-40B4-BE49-F238E27FC236}">
                <a16:creationId xmlns:a16="http://schemas.microsoft.com/office/drawing/2014/main" id="{BDB341DA-E969-59F8-EED5-B18933F8FAA1}"/>
              </a:ext>
            </a:extLst>
          </p:cNvPr>
          <p:cNvSpPr>
            <a:spLocks noGrp="1"/>
          </p:cNvSpPr>
          <p:nvPr>
            <p:ph type="body" sz="quarter" idx="34"/>
          </p:nvPr>
        </p:nvSpPr>
        <p:spPr>
          <a:xfrm>
            <a:off x="1903095" y="2980352"/>
            <a:ext cx="2286000" cy="731520"/>
          </a:xfrm>
        </p:spPr>
        <p:txBody>
          <a:bodyPr/>
          <a:lstStyle/>
          <a:p>
            <a:r>
              <a:rPr lang="en-GB"/>
              <a:t>Find an Appropriate Data Set</a:t>
            </a:r>
          </a:p>
        </p:txBody>
      </p:sp>
      <p:sp>
        <p:nvSpPr>
          <p:cNvPr id="11" name="Text Placeholder 10">
            <a:extLst>
              <a:ext uri="{FF2B5EF4-FFF2-40B4-BE49-F238E27FC236}">
                <a16:creationId xmlns:a16="http://schemas.microsoft.com/office/drawing/2014/main" id="{0C069147-C214-93E2-618A-80B1AFD72AAD}"/>
              </a:ext>
            </a:extLst>
          </p:cNvPr>
          <p:cNvSpPr>
            <a:spLocks noGrp="1"/>
          </p:cNvSpPr>
          <p:nvPr>
            <p:ph type="body" sz="quarter" idx="36"/>
          </p:nvPr>
        </p:nvSpPr>
        <p:spPr>
          <a:xfrm>
            <a:off x="4964559" y="2980352"/>
            <a:ext cx="2286000" cy="731520"/>
          </a:xfrm>
        </p:spPr>
        <p:txBody>
          <a:bodyPr/>
          <a:lstStyle/>
          <a:p>
            <a:r>
              <a:rPr lang="en-GB"/>
              <a:t>Clean the Data</a:t>
            </a:r>
          </a:p>
        </p:txBody>
      </p:sp>
      <p:sp>
        <p:nvSpPr>
          <p:cNvPr id="12" name="Text Placeholder 11">
            <a:extLst>
              <a:ext uri="{FF2B5EF4-FFF2-40B4-BE49-F238E27FC236}">
                <a16:creationId xmlns:a16="http://schemas.microsoft.com/office/drawing/2014/main" id="{794876D7-F35B-EA7B-E0EB-157A5148A358}"/>
              </a:ext>
            </a:extLst>
          </p:cNvPr>
          <p:cNvSpPr>
            <a:spLocks noGrp="1"/>
          </p:cNvSpPr>
          <p:nvPr>
            <p:ph type="body" sz="quarter" idx="37"/>
          </p:nvPr>
        </p:nvSpPr>
        <p:spPr>
          <a:xfrm>
            <a:off x="8012799" y="2980352"/>
            <a:ext cx="2286000" cy="731520"/>
          </a:xfrm>
        </p:spPr>
        <p:txBody>
          <a:bodyPr/>
          <a:lstStyle/>
          <a:p>
            <a:r>
              <a:rPr lang="en-GB"/>
              <a:t>Analyse the Data</a:t>
            </a:r>
          </a:p>
        </p:txBody>
      </p:sp>
      <p:sp>
        <p:nvSpPr>
          <p:cNvPr id="13" name="TextBox 12">
            <a:extLst>
              <a:ext uri="{FF2B5EF4-FFF2-40B4-BE49-F238E27FC236}">
                <a16:creationId xmlns:a16="http://schemas.microsoft.com/office/drawing/2014/main" id="{7EA0FDCA-D171-38ED-40CA-8B9DEB79D6AB}"/>
              </a:ext>
            </a:extLst>
          </p:cNvPr>
          <p:cNvSpPr txBox="1"/>
          <p:nvPr/>
        </p:nvSpPr>
        <p:spPr>
          <a:xfrm>
            <a:off x="1686787" y="5001536"/>
            <a:ext cx="8841544" cy="1569660"/>
          </a:xfrm>
          <a:prstGeom prst="rect">
            <a:avLst/>
          </a:prstGeom>
          <a:noFill/>
        </p:spPr>
        <p:txBody>
          <a:bodyPr wrap="square" rtlCol="0">
            <a:spAutoFit/>
          </a:bodyPr>
          <a:lstStyle/>
          <a:p>
            <a:pPr algn="ctr"/>
            <a:r>
              <a:rPr lang="en-GB" sz="1600"/>
              <a:t>The data set I decided to use was found on </a:t>
            </a:r>
            <a:r>
              <a:rPr lang="en-US" sz="1600" i="1">
                <a:solidFill>
                  <a:schemeClr val="accent5">
                    <a:lumMod val="50000"/>
                  </a:schemeClr>
                </a:solidFill>
                <a:latin typeface="Avenir Next" panose="020B0503020202020204" pitchFamily="34" charset="0"/>
              </a:rPr>
              <a:t>The data set: https://</a:t>
            </a:r>
            <a:r>
              <a:rPr lang="en-US" sz="1600" i="1" err="1">
                <a:solidFill>
                  <a:schemeClr val="accent5">
                    <a:lumMod val="50000"/>
                  </a:schemeClr>
                </a:solidFill>
                <a:latin typeface="Avenir Next" panose="020B0503020202020204" pitchFamily="34" charset="0"/>
              </a:rPr>
              <a:t>www.kaggle.com</a:t>
            </a:r>
            <a:r>
              <a:rPr lang="en-US" sz="1600" i="1">
                <a:solidFill>
                  <a:schemeClr val="accent5">
                    <a:lumMod val="50000"/>
                  </a:schemeClr>
                </a:solidFill>
                <a:latin typeface="Avenir Next" panose="020B0503020202020204" pitchFamily="34" charset="0"/>
              </a:rPr>
              <a:t>/datasets/</a:t>
            </a:r>
            <a:r>
              <a:rPr lang="en-US" sz="1600" i="1" err="1">
                <a:solidFill>
                  <a:schemeClr val="accent5">
                    <a:lumMod val="50000"/>
                  </a:schemeClr>
                </a:solidFill>
                <a:latin typeface="Avenir Next" panose="020B0503020202020204" pitchFamily="34" charset="0"/>
              </a:rPr>
              <a:t>andrewmvd</a:t>
            </a:r>
            <a:r>
              <a:rPr lang="en-US" sz="1600" i="1">
                <a:solidFill>
                  <a:schemeClr val="accent5">
                    <a:lumMod val="50000"/>
                  </a:schemeClr>
                </a:solidFill>
                <a:latin typeface="Avenir Next" panose="020B0503020202020204" pitchFamily="34" charset="0"/>
              </a:rPr>
              <a:t>/data-analyst-jobs</a:t>
            </a:r>
            <a:endParaRPr lang="en-GB" sz="1600"/>
          </a:p>
          <a:p>
            <a:pPr algn="ctr"/>
            <a:endParaRPr lang="en-GB" sz="1600"/>
          </a:p>
          <a:p>
            <a:pPr algn="ctr"/>
            <a:r>
              <a:rPr lang="en-GB" sz="1600"/>
              <a:t>My next action was then to clean and enhance the data set and remove and Blanks or duplicates and create new columns based on the original data that would help further my analysis. </a:t>
            </a:r>
          </a:p>
        </p:txBody>
      </p:sp>
    </p:spTree>
    <p:extLst>
      <p:ext uri="{BB962C8B-B14F-4D97-AF65-F5344CB8AC3E}">
        <p14:creationId xmlns:p14="http://schemas.microsoft.com/office/powerpoint/2010/main" val="3114838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a:lstStyle/>
          <a:p>
            <a:r>
              <a:rPr lang="en-US"/>
              <a:t>Data analysis and findings</a:t>
            </a:r>
          </a:p>
        </p:txBody>
      </p:sp>
    </p:spTree>
    <p:extLst>
      <p:ext uri="{BB962C8B-B14F-4D97-AF65-F5344CB8AC3E}">
        <p14:creationId xmlns:p14="http://schemas.microsoft.com/office/powerpoint/2010/main" val="707789176"/>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0BC00384CD84FAD51A7CABD386469" ma:contentTypeVersion="12" ma:contentTypeDescription="Create a new document." ma:contentTypeScope="" ma:versionID="c1fdcd3b2887dc26114920ac70692b7e">
  <xsd:schema xmlns:xsd="http://www.w3.org/2001/XMLSchema" xmlns:xs="http://www.w3.org/2001/XMLSchema" xmlns:p="http://schemas.microsoft.com/office/2006/metadata/properties" xmlns:ns3="c7eaa494-03b3-4cb7-b125-d64867c87fb6" xmlns:ns4="2438fba3-b91a-4497-91b6-894466e1c1eb" targetNamespace="http://schemas.microsoft.com/office/2006/metadata/properties" ma:root="true" ma:fieldsID="a5868248d72ea6063e5d19da177a66e8" ns3:_="" ns4:_="">
    <xsd:import namespace="c7eaa494-03b3-4cb7-b125-d64867c87fb6"/>
    <xsd:import namespace="2438fba3-b91a-4497-91b6-894466e1c1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eaa494-03b3-4cb7-b125-d64867c87f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38fba3-b91a-4497-91b6-894466e1c1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7eaa494-03b3-4cb7-b125-d64867c87fb6" xsi:nil="true"/>
  </documentManagement>
</p:properties>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68F47498-9387-4828-8DA2-3C8939390015}">
  <ds:schemaRefs>
    <ds:schemaRef ds:uri="2438fba3-b91a-4497-91b6-894466e1c1eb"/>
    <ds:schemaRef ds:uri="c7eaa494-03b3-4cb7-b125-d64867c87fb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7069D1F-6C1F-4FA3-8CCB-EA801E558BEC}">
  <ds:schemaRefs>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http://purl.org/dc/dcmitype/"/>
    <ds:schemaRef ds:uri="http://schemas.microsoft.com/office/2006/metadata/properties"/>
    <ds:schemaRef ds:uri="http://www.w3.org/XML/1998/namespace"/>
    <ds:schemaRef ds:uri="http://purl.org/dc/elements/1.1/"/>
    <ds:schemaRef ds:uri="2438fba3-b91a-4497-91b6-894466e1c1eb"/>
    <ds:schemaRef ds:uri="c7eaa494-03b3-4cb7-b125-d64867c87fb6"/>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{EB8E58AC-83C5-426D-8D0F-31B30446B089}tf16411248_win32</Template>
  <TotalTime>55</TotalTime>
  <Words>1983</Words>
  <Application>Microsoft Macintosh PowerPoint</Application>
  <PresentationFormat>Widescreen</PresentationFormat>
  <Paragraphs>218</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Avenir Next</vt:lpstr>
      <vt:lpstr>Avenir Next LT Pro Light</vt:lpstr>
      <vt:lpstr>Avenir Next Medium</vt:lpstr>
      <vt:lpstr>Calibri</vt:lpstr>
      <vt:lpstr>Posterama</vt:lpstr>
      <vt:lpstr>Office Theme</vt:lpstr>
      <vt:lpstr>Project 1 –  Soft skill Data analysis</vt:lpstr>
      <vt:lpstr>Question?</vt:lpstr>
      <vt:lpstr>Dissecting the question &amp; Identifying an objective ?</vt:lpstr>
      <vt:lpstr>Soft skills</vt:lpstr>
      <vt:lpstr>Soft skill sets</vt:lpstr>
      <vt:lpstr>Key skills that make up each SOFT skill set</vt:lpstr>
      <vt:lpstr>Identifying Potential Employers &amp; Finding Job Descriptions for  Data analysts.</vt:lpstr>
      <vt:lpstr>Data set</vt:lpstr>
      <vt:lpstr>Data analysis and findings</vt:lpstr>
      <vt:lpstr>High Level Analysis</vt:lpstr>
      <vt:lpstr>SOFT SKILL GROUPS</vt:lpstr>
      <vt:lpstr>SOFT SKILL GROUPS</vt:lpstr>
      <vt:lpstr>Identifying the top sectors by Adverts </vt:lpstr>
      <vt:lpstr>Soft skill OVERVIEW by sector</vt:lpstr>
      <vt:lpstr>Soft skill key words by sector – (MOST POPULAR)</vt:lpstr>
      <vt:lpstr>Soft skill key words by sector – (Least popular)</vt:lpstr>
      <vt:lpstr>BUSINESS SERVICES</vt:lpstr>
      <vt:lpstr>FINANCE</vt:lpstr>
      <vt:lpstr>HEALTHCARE</vt:lpstr>
      <vt:lpstr>INFORMATION TECHNOLOGY</vt:lpstr>
      <vt:lpstr>‘UNKNOWN’</vt:lpstr>
      <vt:lpstr>Hypothesis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Aodhnait Elliott</dc:creator>
  <cp:lastModifiedBy>Aodhnait Elliott</cp:lastModifiedBy>
  <cp:revision>2</cp:revision>
  <dcterms:created xsi:type="dcterms:W3CDTF">2022-08-04T06:48:35Z</dcterms:created>
  <dcterms:modified xsi:type="dcterms:W3CDTF">2022-08-17T17:36:40Z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0x010100DE50BC00384CD84FAD51A7CABD386469</vt:lpwstr>
  </property>
</Properties>
</file>